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8.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sldIdLst>
    <p:sldId id="258" r:id="rId2"/>
    <p:sldId id="261" r:id="rId3"/>
    <p:sldId id="262" r:id="rId4"/>
    <p:sldId id="263" r:id="rId5"/>
    <p:sldId id="264" r:id="rId6"/>
    <p:sldId id="265" r:id="rId7"/>
    <p:sldId id="266" r:id="rId8"/>
    <p:sldId id="267" r:id="rId9"/>
    <p:sldId id="298" r:id="rId10"/>
    <p:sldId id="299" r:id="rId11"/>
    <p:sldId id="300" r:id="rId12"/>
    <p:sldId id="301" r:id="rId13"/>
    <p:sldId id="302" r:id="rId14"/>
    <p:sldId id="303" r:id="rId15"/>
    <p:sldId id="304" r:id="rId16"/>
    <p:sldId id="305" r:id="rId17"/>
    <p:sldId id="297"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2" r:id="rId34"/>
    <p:sldId id="323" r:id="rId35"/>
    <p:sldId id="321" r:id="rId36"/>
    <p:sldId id="324" r:id="rId37"/>
    <p:sldId id="325" r:id="rId38"/>
    <p:sldId id="326" r:id="rId39"/>
    <p:sldId id="327" r:id="rId40"/>
    <p:sldId id="328" r:id="rId41"/>
    <p:sldId id="277"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1" clrIdx="0">
    <p:extLst>
      <p:ext uri="{19B8F6BF-5375-455C-9EA6-DF929625EA0E}">
        <p15:presenceInfo xmlns:p15="http://schemas.microsoft.com/office/powerpoint/2012/main" userId="S-1-5-21-789646760-378479060-1264475144-11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059"/>
    <a:srgbClr val="DFEBF7"/>
    <a:srgbClr val="97BAFF"/>
    <a:srgbClr val="3F7FFF"/>
    <a:srgbClr val="E5EEFF"/>
    <a:srgbClr val="004FEE"/>
    <a:srgbClr val="0039AC"/>
    <a:srgbClr val="45C7DB"/>
    <a:srgbClr val="FFFFFF"/>
    <a:srgbClr val="AFE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61" autoAdjust="0"/>
  </p:normalViewPr>
  <p:slideViewPr>
    <p:cSldViewPr snapToGrid="0">
      <p:cViewPr varScale="1">
        <p:scale>
          <a:sx n="102" d="100"/>
          <a:sy n="102" d="100"/>
        </p:scale>
        <p:origin x="1920" y="96"/>
      </p:cViewPr>
      <p:guideLst/>
    </p:cSldViewPr>
  </p:slideViewPr>
  <p:notesTextViewPr>
    <p:cViewPr>
      <p:scale>
        <a:sx n="1" d="1"/>
        <a:sy n="1" d="1"/>
      </p:scale>
      <p:origin x="0" y="0"/>
    </p:cViewPr>
  </p:notesTextViewPr>
  <p:sorterViewPr>
    <p:cViewPr varScale="1">
      <p:scale>
        <a:sx n="100" d="100"/>
        <a:sy n="100" d="100"/>
      </p:scale>
      <p:origin x="0" y="-27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DDA-43D4-8AAA-D8C3D2C6BA1D}"/>
              </c:ext>
            </c:extLst>
          </c:dPt>
          <c:dPt>
            <c:idx val="1"/>
            <c:bubble3D val="0"/>
            <c:spPr>
              <a:solidFill>
                <a:schemeClr val="accent2"/>
              </a:solidFill>
              <a:effectLst/>
            </c:spPr>
            <c:extLst>
              <c:ext xmlns:c16="http://schemas.microsoft.com/office/drawing/2014/chart" uri="{C3380CC4-5D6E-409C-BE32-E72D297353CC}">
                <c16:uniqueId val="{00000003-5DDA-43D4-8AAA-D8C3D2C6BA1D}"/>
              </c:ext>
            </c:extLst>
          </c:dPt>
          <c:dPt>
            <c:idx val="2"/>
            <c:bubble3D val="0"/>
            <c:spPr>
              <a:solidFill>
                <a:srgbClr val="C00000"/>
              </a:solidFill>
              <a:effectLst/>
            </c:spPr>
            <c:extLst>
              <c:ext xmlns:c16="http://schemas.microsoft.com/office/drawing/2014/chart" uri="{C3380CC4-5D6E-409C-BE32-E72D297353CC}">
                <c16:uniqueId val="{00000005-5DDA-43D4-8AAA-D8C3D2C6BA1D}"/>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5DDA-43D4-8AAA-D8C3D2C6BA1D}"/>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accent2"/>
            </a:solidFill>
            <a:effectLst/>
          </c:spPr>
          <c:dPt>
            <c:idx val="2"/>
            <c:bubble3D val="0"/>
            <c:spPr>
              <a:solidFill>
                <a:srgbClr val="C00000"/>
              </a:solidFill>
              <a:effectLst/>
            </c:spPr>
            <c:extLst>
              <c:ext xmlns:c16="http://schemas.microsoft.com/office/drawing/2014/chart" uri="{C3380CC4-5D6E-409C-BE32-E72D297353CC}">
                <c16:uniqueId val="{00000001-DCDE-4500-85EC-A1F196F96F38}"/>
              </c:ext>
            </c:extLst>
          </c:dPt>
          <c:dLbls>
            <c:dLbl>
              <c:idx val="0"/>
              <c:delete val="1"/>
              <c:extLst>
                <c:ext xmlns:c15="http://schemas.microsoft.com/office/drawing/2012/chart" uri="{CE6537A1-D6FC-4f65-9D91-7224C49458BB}"/>
                <c:ext xmlns:c16="http://schemas.microsoft.com/office/drawing/2014/chart" uri="{C3380CC4-5D6E-409C-BE32-E72D297353CC}">
                  <c16:uniqueId val="{00000002-DCDE-4500-85EC-A1F196F96F38}"/>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DCDE-4500-85EC-A1F196F96F38}"/>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5C2F-4946-9CF4-7BC620634B34}"/>
              </c:ext>
            </c:extLst>
          </c:dPt>
          <c:dPt>
            <c:idx val="1"/>
            <c:bubble3D val="0"/>
            <c:spPr>
              <a:solidFill>
                <a:schemeClr val="accent2"/>
              </a:solidFill>
              <a:effectLst/>
            </c:spPr>
            <c:extLst>
              <c:ext xmlns:c16="http://schemas.microsoft.com/office/drawing/2014/chart" uri="{C3380CC4-5D6E-409C-BE32-E72D297353CC}">
                <c16:uniqueId val="{00000003-5C2F-4946-9CF4-7BC620634B34}"/>
              </c:ext>
            </c:extLst>
          </c:dPt>
          <c:dPt>
            <c:idx val="2"/>
            <c:bubble3D val="0"/>
            <c:spPr>
              <a:solidFill>
                <a:srgbClr val="C00000"/>
              </a:solidFill>
              <a:effectLst/>
            </c:spPr>
            <c:extLst>
              <c:ext xmlns:c16="http://schemas.microsoft.com/office/drawing/2014/chart" uri="{C3380CC4-5D6E-409C-BE32-E72D297353CC}">
                <c16:uniqueId val="{00000005-5C2F-4946-9CF4-7BC620634B34}"/>
              </c:ext>
            </c:extLst>
          </c:dPt>
          <c:dLbls>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5C2F-4946-9CF4-7BC620634B34}"/>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6"/>
              </a:solidFill>
              <a:effectLst/>
            </c:spPr>
            <c:extLst>
              <c:ext xmlns:c16="http://schemas.microsoft.com/office/drawing/2014/chart" uri="{C3380CC4-5D6E-409C-BE32-E72D297353CC}">
                <c16:uniqueId val="{00000001-3923-407A-A3D3-EC8203B24BCF}"/>
              </c:ext>
            </c:extLst>
          </c:dPt>
          <c:dPt>
            <c:idx val="1"/>
            <c:bubble3D val="0"/>
            <c:spPr>
              <a:solidFill>
                <a:schemeClr val="accent2"/>
              </a:solidFill>
              <a:effectLst/>
            </c:spPr>
            <c:extLst>
              <c:ext xmlns:c16="http://schemas.microsoft.com/office/drawing/2014/chart" uri="{C3380CC4-5D6E-409C-BE32-E72D297353CC}">
                <c16:uniqueId val="{00000003-3923-407A-A3D3-EC8203B24BCF}"/>
              </c:ext>
            </c:extLst>
          </c:dPt>
          <c:dPt>
            <c:idx val="2"/>
            <c:bubble3D val="0"/>
            <c:spPr>
              <a:solidFill>
                <a:srgbClr val="C00000"/>
              </a:solidFill>
              <a:effectLst/>
            </c:spPr>
            <c:extLst>
              <c:ext xmlns:c16="http://schemas.microsoft.com/office/drawing/2014/chart" uri="{C3380CC4-5D6E-409C-BE32-E72D297353CC}">
                <c16:uniqueId val="{00000005-3923-407A-A3D3-EC8203B24BCF}"/>
              </c:ext>
            </c:extLst>
          </c:dPt>
          <c:dLbls>
            <c:dLbl>
              <c:idx val="0"/>
              <c:delete val="1"/>
              <c:extLst>
                <c:ext xmlns:c15="http://schemas.microsoft.com/office/drawing/2012/chart" uri="{CE6537A1-D6FC-4f65-9D91-7224C49458BB}"/>
                <c:ext xmlns:c16="http://schemas.microsoft.com/office/drawing/2014/chart" uri="{C3380CC4-5D6E-409C-BE32-E72D297353CC}">
                  <c16:uniqueId val="{00000001-3923-407A-A3D3-EC8203B24BCF}"/>
                </c:ext>
              </c:extLst>
            </c:dLbl>
            <c:spPr>
              <a:noFill/>
              <a:ln>
                <a:noFill/>
              </a:ln>
              <a:effectLst/>
            </c:spPr>
            <c:txPr>
              <a:bodyPr wrap="square" lIns="38100" tIns="19050" rIns="38100" bIns="19050" anchor="ctr">
                <a:spAutoFit/>
              </a:bodyPr>
              <a:lstStyle/>
              <a:p>
                <a:pPr>
                  <a:defRPr sz="11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3923-407A-A3D3-EC8203B24BCF}"/>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1-1342-46E2-B123-BC48812B9C79}"/>
              </c:ext>
            </c:extLst>
          </c:dPt>
          <c:dPt>
            <c:idx val="1"/>
            <c:bubble3D val="0"/>
            <c:spPr>
              <a:solidFill>
                <a:srgbClr val="FF6161"/>
              </a:solidFill>
              <a:effectLst/>
            </c:spPr>
            <c:extLst>
              <c:ext xmlns:c16="http://schemas.microsoft.com/office/drawing/2014/chart" uri="{C3380CC4-5D6E-409C-BE32-E72D297353CC}">
                <c16:uniqueId val="{00000003-1342-46E2-B123-BC48812B9C79}"/>
              </c:ext>
            </c:extLst>
          </c:dPt>
          <c:dPt>
            <c:idx val="2"/>
            <c:bubble3D val="0"/>
            <c:spPr>
              <a:solidFill>
                <a:srgbClr val="8AE072"/>
              </a:solidFill>
              <a:effectLst/>
            </c:spPr>
            <c:extLst>
              <c:ext xmlns:c16="http://schemas.microsoft.com/office/drawing/2014/chart" uri="{C3380CC4-5D6E-409C-BE32-E72D297353CC}">
                <c16:uniqueId val="{00000005-1342-46E2-B123-BC48812B9C79}"/>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6-1342-46E2-B123-BC48812B9C79}"/>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extLst>
              <c:ext xmlns:c16="http://schemas.microsoft.com/office/drawing/2014/chart" uri="{C3380CC4-5D6E-409C-BE32-E72D297353CC}">
                <c16:uniqueId val="{00000000-2872-4766-961F-DFF8686D472B}"/>
              </c:ext>
            </c:extLst>
          </c:dPt>
          <c:dPt>
            <c:idx val="1"/>
            <c:bubble3D val="0"/>
            <c:spPr>
              <a:solidFill>
                <a:srgbClr val="FF6161"/>
              </a:solidFill>
              <a:effectLst/>
            </c:spPr>
            <c:extLst>
              <c:ext xmlns:c16="http://schemas.microsoft.com/office/drawing/2014/chart" uri="{C3380CC4-5D6E-409C-BE32-E72D297353CC}">
                <c16:uniqueId val="{00000002-2872-4766-961F-DFF8686D472B}"/>
              </c:ext>
            </c:extLst>
          </c:dPt>
          <c:dPt>
            <c:idx val="2"/>
            <c:bubble3D val="0"/>
            <c:spPr>
              <a:solidFill>
                <a:srgbClr val="8AE072"/>
              </a:solidFill>
              <a:effectLst/>
            </c:spPr>
            <c:extLst>
              <c:ext xmlns:c16="http://schemas.microsoft.com/office/drawing/2014/chart" uri="{C3380CC4-5D6E-409C-BE32-E72D297353CC}">
                <c16:uniqueId val="{00000004-2872-4766-961F-DFF8686D472B}"/>
              </c:ext>
            </c:extLst>
          </c:dPt>
          <c:dLbls>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2872-4766-961F-DFF8686D472B}"/>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28575">
              <a:noFill/>
            </a:ln>
          </c:spPr>
          <c:marker>
            <c:symbol val="diamond"/>
            <c:size val="14"/>
            <c:spPr>
              <a:solidFill>
                <a:srgbClr val="00B0F0"/>
              </a:solidFill>
            </c:spPr>
          </c:marker>
          <c:errBars>
            <c:errDir val="x"/>
            <c:errBarType val="both"/>
            <c:errValType val="cust"/>
            <c:noEndCap val="0"/>
            <c:plus>
              <c:numRef>
                <c:f>Sheet1!$D$2:$D$8</c:f>
                <c:numCache>
                  <c:formatCode>General</c:formatCode>
                  <c:ptCount val="7"/>
                  <c:pt idx="0">
                    <c:v>0.13600000000000001</c:v>
                  </c:pt>
                  <c:pt idx="1">
                    <c:v>0.14000000000000001</c:v>
                  </c:pt>
                  <c:pt idx="2">
                    <c:v>8.8999999999999996E-2</c:v>
                  </c:pt>
                  <c:pt idx="3">
                    <c:v>6.0999999999999902E-2</c:v>
                  </c:pt>
                  <c:pt idx="4">
                    <c:v>7.1999999999999995E-2</c:v>
                  </c:pt>
                  <c:pt idx="5">
                    <c:v>6.7999999999999797E-2</c:v>
                  </c:pt>
                  <c:pt idx="6">
                    <c:v>0.16700000000000001</c:v>
                  </c:pt>
                </c:numCache>
              </c:numRef>
            </c:plus>
            <c:minus>
              <c:numRef>
                <c:f>Sheet1!$C$2:$C$8</c:f>
                <c:numCache>
                  <c:formatCode>General</c:formatCode>
                  <c:ptCount val="7"/>
                  <c:pt idx="0">
                    <c:v>0.124</c:v>
                  </c:pt>
                  <c:pt idx="1">
                    <c:v>0.128</c:v>
                  </c:pt>
                  <c:pt idx="2">
                    <c:v>8.2000000000000101E-2</c:v>
                  </c:pt>
                  <c:pt idx="3">
                    <c:v>5.7000000000000099E-2</c:v>
                  </c:pt>
                  <c:pt idx="4">
                    <c:v>6.6999999999999907E-2</c:v>
                  </c:pt>
                  <c:pt idx="5">
                    <c:v>6.3000000000000098E-2</c:v>
                  </c:pt>
                  <c:pt idx="6">
                    <c:v>0.14499999999999999</c:v>
                  </c:pt>
                </c:numCache>
              </c:numRef>
            </c:minus>
          </c:errBars>
          <c:xVal>
            <c:numRef>
              <c:f>Sheet1!$A$2:$A$8</c:f>
              <c:numCache>
                <c:formatCode>General</c:formatCode>
                <c:ptCount val="7"/>
                <c:pt idx="0">
                  <c:v>1.3580000000000001</c:v>
                </c:pt>
                <c:pt idx="1">
                  <c:v>1.413</c:v>
                </c:pt>
                <c:pt idx="2">
                  <c:v>1.0880000000000001</c:v>
                </c:pt>
                <c:pt idx="3">
                  <c:v>0.89300000000000002</c:v>
                </c:pt>
                <c:pt idx="4">
                  <c:v>0.999</c:v>
                </c:pt>
                <c:pt idx="5">
                  <c:v>0.93500000000000005</c:v>
                </c:pt>
                <c:pt idx="6">
                  <c:v>1.0940000000000001</c:v>
                </c:pt>
              </c:numCache>
            </c:numRef>
          </c:xVal>
          <c:yVal>
            <c:numRef>
              <c:f>Sheet1!$B$2:$B$8</c:f>
              <c:numCache>
                <c:formatCode>General</c:formatCode>
                <c:ptCount val="7"/>
                <c:pt idx="0">
                  <c:v>7</c:v>
                </c:pt>
                <c:pt idx="1">
                  <c:v>6</c:v>
                </c:pt>
                <c:pt idx="2">
                  <c:v>5</c:v>
                </c:pt>
                <c:pt idx="3">
                  <c:v>4</c:v>
                </c:pt>
                <c:pt idx="4">
                  <c:v>3</c:v>
                </c:pt>
                <c:pt idx="5">
                  <c:v>2</c:v>
                </c:pt>
                <c:pt idx="6">
                  <c:v>1</c:v>
                </c:pt>
              </c:numCache>
            </c:numRef>
          </c:yVal>
          <c:smooth val="0"/>
          <c:extLst>
            <c:ext xmlns:c16="http://schemas.microsoft.com/office/drawing/2014/chart" uri="{C3380CC4-5D6E-409C-BE32-E72D297353CC}">
              <c16:uniqueId val="{00000000-3EAA-4FA8-B05E-72C98040EC44}"/>
            </c:ext>
          </c:extLst>
        </c:ser>
        <c:dLbls>
          <c:showLegendKey val="0"/>
          <c:showVal val="0"/>
          <c:showCatName val="0"/>
          <c:showSerName val="0"/>
          <c:showPercent val="0"/>
          <c:showBubbleSize val="0"/>
        </c:dLbls>
        <c:axId val="2145987544"/>
        <c:axId val="2145972520"/>
      </c:scatterChart>
      <c:valAx>
        <c:axId val="2145987544"/>
        <c:scaling>
          <c:orientation val="minMax"/>
          <c:max val="1.6"/>
          <c:min val="0.8"/>
        </c:scaling>
        <c:delete val="0"/>
        <c:axPos val="b"/>
        <c:numFmt formatCode="General" sourceLinked="1"/>
        <c:majorTickMark val="out"/>
        <c:minorTickMark val="none"/>
        <c:tickLblPos val="nextTo"/>
        <c:txPr>
          <a:bodyPr/>
          <a:lstStyle/>
          <a:p>
            <a:pPr>
              <a:defRPr sz="1200" b="1">
                <a:latin typeface="Arial Narrow" panose="020B0606020202030204" pitchFamily="34" charset="0"/>
              </a:defRPr>
            </a:pPr>
            <a:endParaRPr lang="en-US"/>
          </a:p>
        </c:txPr>
        <c:crossAx val="2145972520"/>
        <c:crosses val="autoZero"/>
        <c:crossBetween val="midCat"/>
        <c:majorUnit val="0.2"/>
        <c:minorUnit val="0.1"/>
      </c:valAx>
      <c:valAx>
        <c:axId val="2145972520"/>
        <c:scaling>
          <c:orientation val="minMax"/>
        </c:scaling>
        <c:delete val="1"/>
        <c:axPos val="l"/>
        <c:numFmt formatCode="General" sourceLinked="1"/>
        <c:majorTickMark val="out"/>
        <c:minorTickMark val="none"/>
        <c:tickLblPos val="nextTo"/>
        <c:crossAx val="2145987544"/>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1B1A5A"/>
              </a:solidFill>
              <a:ln>
                <a:solidFill>
                  <a:sysClr val="window" lastClr="FFFFFF"/>
                </a:solidFill>
              </a:ln>
            </c:spPr>
            <c:extLst>
              <c:ext xmlns:c16="http://schemas.microsoft.com/office/drawing/2014/chart" uri="{C3380CC4-5D6E-409C-BE32-E72D297353CC}">
                <c16:uniqueId val="{00000001-3046-4C26-B47D-5DC26C0E014C}"/>
              </c:ext>
            </c:extLst>
          </c:dPt>
          <c:dPt>
            <c:idx val="1"/>
            <c:invertIfNegative val="0"/>
            <c:bubble3D val="0"/>
            <c:spPr>
              <a:solidFill>
                <a:srgbClr val="0070C0"/>
              </a:solidFill>
              <a:ln>
                <a:solidFill>
                  <a:sysClr val="window" lastClr="FFFFFF"/>
                </a:solidFill>
              </a:ln>
            </c:spPr>
            <c:extLst>
              <c:ext xmlns:c16="http://schemas.microsoft.com/office/drawing/2014/chart" uri="{C3380CC4-5D6E-409C-BE32-E72D297353CC}">
                <c16:uniqueId val="{00000003-3046-4C26-B47D-5DC26C0E014C}"/>
              </c:ext>
            </c:extLst>
          </c:dPt>
          <c:dPt>
            <c:idx val="2"/>
            <c:invertIfNegative val="0"/>
            <c:bubble3D val="0"/>
            <c:spPr>
              <a:solidFill>
                <a:srgbClr val="45C7DB"/>
              </a:solidFill>
              <a:ln>
                <a:solidFill>
                  <a:sysClr val="window" lastClr="FFFFFF"/>
                </a:solidFill>
              </a:ln>
            </c:spPr>
            <c:extLst>
              <c:ext xmlns:c16="http://schemas.microsoft.com/office/drawing/2014/chart" uri="{C3380CC4-5D6E-409C-BE32-E72D297353CC}">
                <c16:uniqueId val="{00000005-3046-4C26-B47D-5DC26C0E014C}"/>
              </c:ext>
            </c:extLst>
          </c:dPt>
          <c:dPt>
            <c:idx val="3"/>
            <c:invertIfNegative val="0"/>
            <c:bubble3D val="0"/>
            <c:spPr>
              <a:solidFill>
                <a:srgbClr val="AFE6EF"/>
              </a:solidFill>
              <a:ln>
                <a:solidFill>
                  <a:sysClr val="window" lastClr="FFFFFF"/>
                </a:solidFill>
              </a:ln>
            </c:spPr>
            <c:extLst>
              <c:ext xmlns:c16="http://schemas.microsoft.com/office/drawing/2014/chart" uri="{C3380CC4-5D6E-409C-BE32-E72D297353CC}">
                <c16:uniqueId val="{00000007-3046-4C26-B47D-5DC26C0E014C}"/>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3046-4C26-B47D-5DC26C0E014C}"/>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3046-4C26-B47D-5DC26C0E014C}"/>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0DB28-EF64-4187-99BB-EB05643A8F3C}" type="datetimeFigureOut">
              <a:rPr lang="en-US" smtClean="0"/>
              <a:t>5/8/2019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E9A9B-7AFD-44BE-AF11-728F51BE4E1B}" type="slidenum">
              <a:rPr lang="en-US" smtClean="0"/>
              <a:t>‹#›</a:t>
            </a:fld>
            <a:endParaRPr lang="en-US"/>
          </a:p>
        </p:txBody>
      </p:sp>
    </p:spTree>
    <p:extLst>
      <p:ext uri="{BB962C8B-B14F-4D97-AF65-F5344CB8AC3E}">
        <p14:creationId xmlns:p14="http://schemas.microsoft.com/office/powerpoint/2010/main" val="1282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en-US" sz="10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000" baseline="0" dirty="0"/>
              <a:t> to dyspepsia, irregular food intake, need for blister pack medication preparation by pharmacist, cognitive dysfunction and medication non compliance to BID dosing </a:t>
            </a:r>
            <a:r>
              <a:rPr lang="en-US" sz="1000" baseline="0" dirty="0" err="1"/>
              <a:t>etc</a:t>
            </a:r>
            <a:r>
              <a:rPr lang="en-US" sz="1000" baseline="0" dirty="0"/>
              <a:t> </a:t>
            </a:r>
            <a:r>
              <a:rPr lang="en-US" sz="1000" baseline="0" dirty="0" err="1"/>
              <a:t>etc</a:t>
            </a:r>
            <a:r>
              <a:rPr lang="en-US" sz="1000" baseline="0" dirty="0"/>
              <a:t> can determine selection of the best agent for a given patient!</a:t>
            </a:r>
          </a:p>
          <a:p>
            <a:pPr marL="181229" indent="-181229">
              <a:buFont typeface="Arial"/>
              <a:buChar char="•"/>
            </a:pPr>
            <a:r>
              <a:rPr lang="en-US" sz="1000" baseline="0" dirty="0"/>
              <a:t>The </a:t>
            </a:r>
            <a:r>
              <a:rPr lang="en-US" sz="1000" baseline="0" dirty="0" err="1"/>
              <a:t>Tmax</a:t>
            </a:r>
            <a:r>
              <a:rPr lang="en-US" sz="10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000" baseline="0" dirty="0"/>
              <a:t>All DOACs share a short 12 hour half-life in the setting of preserved renal function (</a:t>
            </a:r>
            <a:r>
              <a:rPr lang="en-US" sz="1000" baseline="0" dirty="0" err="1"/>
              <a:t>CrCl</a:t>
            </a:r>
            <a:r>
              <a:rPr lang="en-US" sz="10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Indispensable slide summarizing the criteria for a dosage adjustment from the default higher dosage for the different DOACs currently available in Canada</a:t>
            </a:r>
          </a:p>
          <a:p>
            <a:pPr marL="171450" indent="-171450">
              <a:buFont typeface="Arial"/>
              <a:buChar char="•"/>
            </a:pPr>
            <a:r>
              <a:rPr lang="en-US" sz="1000" dirty="0"/>
              <a:t>The dosing adjustments</a:t>
            </a:r>
            <a:r>
              <a:rPr lang="en-US" sz="1000" baseline="0" dirty="0"/>
              <a:t> proposed for apixaban, </a:t>
            </a:r>
            <a:r>
              <a:rPr lang="en-US" sz="1000" baseline="0" dirty="0" err="1"/>
              <a:t>edoxaban</a:t>
            </a:r>
            <a:r>
              <a:rPr lang="en-US" sz="10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000" dirty="0"/>
          </a:p>
          <a:p>
            <a:pPr marL="171450" indent="-171450">
              <a:buFont typeface="Arial"/>
              <a:buChar char="•"/>
            </a:pPr>
            <a:r>
              <a:rPr lang="en-US" sz="1000" dirty="0"/>
              <a:t>The speaker should emphasize that the RELY study, in fact, tested two separate dosages of dabigatran (150 mg and 110 mg BID) independently against warfarin, without a</a:t>
            </a:r>
            <a:r>
              <a:rPr lang="en-US" sz="10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a:t>
            </a:r>
            <a:r>
              <a:rPr lang="en-CA" sz="1000" b="1" dirty="0">
                <a:solidFill>
                  <a:srgbClr val="2A4364"/>
                </a:solidFill>
                <a:latin typeface="Arial" pitchFamily="34" charset="0"/>
                <a:ea typeface="ヒラギノ角ゴ Pro W3"/>
                <a:cs typeface="ヒラギノ角ゴ Pro W3"/>
              </a:rPr>
              <a:t>ABC</a:t>
            </a:r>
            <a:r>
              <a:rPr lang="en-CA" sz="1000" dirty="0">
                <a:solidFill>
                  <a:srgbClr val="2A4364"/>
                </a:solidFill>
                <a:latin typeface="Arial" pitchFamily="34" charset="0"/>
                <a:ea typeface="ヒラギノ角ゴ Pro W3"/>
                <a:cs typeface="ヒラギノ角ゴ Pro W3"/>
              </a:rPr>
              <a:t> criteria: Dose reduction to 2.5 mg BID if at least 2 of the following: </a:t>
            </a:r>
            <a:r>
              <a:rPr lang="en-CA" sz="1000" b="1" dirty="0">
                <a:solidFill>
                  <a:srgbClr val="2A4364"/>
                </a:solidFill>
                <a:latin typeface="Arial" pitchFamily="34" charset="0"/>
                <a:ea typeface="ヒラギノ角ゴ Pro W3"/>
                <a:cs typeface="ヒラギノ角ゴ Pro W3"/>
              </a:rPr>
              <a:t>A</a:t>
            </a:r>
            <a:r>
              <a:rPr lang="en-CA" sz="1000" dirty="0">
                <a:solidFill>
                  <a:srgbClr val="2A4364"/>
                </a:solidFill>
                <a:latin typeface="Arial" pitchFamily="34" charset="0"/>
                <a:ea typeface="ヒラギノ角ゴ Pro W3"/>
                <a:cs typeface="ヒラギノ角ゴ Pro W3"/>
              </a:rPr>
              <a:t>ge ≥ 80, </a:t>
            </a:r>
            <a:r>
              <a:rPr lang="en-CA" sz="1000" b="1" dirty="0">
                <a:solidFill>
                  <a:srgbClr val="2A4364"/>
                </a:solidFill>
                <a:latin typeface="Arial" pitchFamily="34" charset="0"/>
                <a:ea typeface="ヒラギノ角ゴ Pro W3"/>
                <a:cs typeface="ヒラギノ角ゴ Pro W3"/>
              </a:rPr>
              <a:t>B</a:t>
            </a:r>
            <a:r>
              <a:rPr lang="en-CA" sz="1000" dirty="0">
                <a:solidFill>
                  <a:srgbClr val="2A4364"/>
                </a:solidFill>
                <a:latin typeface="Arial" pitchFamily="34" charset="0"/>
                <a:ea typeface="ヒラギノ角ゴ Pro W3"/>
                <a:cs typeface="ヒラギノ角ゴ Pro W3"/>
              </a:rPr>
              <a:t>ody weight ≤ 60kg, serum </a:t>
            </a:r>
            <a:r>
              <a:rPr lang="en-CA" sz="1000" b="1" dirty="0">
                <a:solidFill>
                  <a:srgbClr val="2A4364"/>
                </a:solidFill>
                <a:latin typeface="Arial" pitchFamily="34" charset="0"/>
                <a:ea typeface="ヒラギノ角ゴ Pro W3"/>
                <a:cs typeface="ヒラギノ角ゴ Pro W3"/>
              </a:rPr>
              <a:t>C</a:t>
            </a:r>
            <a:r>
              <a:rPr lang="en-CA" sz="1000" dirty="0">
                <a:solidFill>
                  <a:srgbClr val="2A4364"/>
                </a:solidFill>
                <a:latin typeface="Arial" pitchFamily="34" charset="0"/>
                <a:ea typeface="ヒラギノ角ゴ Pro W3"/>
                <a:cs typeface="ヒラギノ角ゴ Pro W3"/>
              </a:rPr>
              <a:t>reatinine ≥ 133 </a:t>
            </a:r>
            <a:r>
              <a:rPr lang="en-CA" sz="1000" dirty="0" err="1">
                <a:solidFill>
                  <a:srgbClr val="2A4364"/>
                </a:solidFill>
                <a:latin typeface="Arial" pitchFamily="34" charset="0"/>
                <a:ea typeface="ヒラギノ角ゴ Pro W3"/>
                <a:cs typeface="ヒラギノ角ゴ Pro W3"/>
              </a:rPr>
              <a:t>micromol</a:t>
            </a:r>
            <a:r>
              <a:rPr lang="en-CA" sz="1000" dirty="0">
                <a:solidFill>
                  <a:srgbClr val="2A4364"/>
                </a:solidFill>
                <a:latin typeface="Arial" pitchFamily="34" charset="0"/>
                <a:ea typeface="ヒラギノ角ゴ Pro W3"/>
                <a:cs typeface="ヒラギノ角ゴ Pro W3"/>
              </a:rPr>
              <a:t>/L (1.5 mg/dL)</a:t>
            </a:r>
          </a:p>
          <a:p>
            <a:pPr defTabSz="914400" fontAlgn="base">
              <a:spcBef>
                <a:spcPct val="0"/>
              </a:spcBef>
              <a:spcAft>
                <a:spcPct val="0"/>
              </a:spcAft>
              <a:defRPr/>
            </a:pPr>
            <a:r>
              <a:rPr lang="en-CA" sz="1000" dirty="0">
                <a:solidFill>
                  <a:srgbClr val="2A4364"/>
                </a:solidFill>
                <a:latin typeface="Arial" pitchFamily="34" charset="0"/>
                <a:ea typeface="ヒラギノ角ゴ Pro W3"/>
                <a:cs typeface="ヒラギノ角ゴ Pro W3"/>
              </a:rPr>
              <a:t>**Moderate renal impairment: </a:t>
            </a:r>
            <a:r>
              <a:rPr lang="en-US" sz="1000" dirty="0">
                <a:solidFill>
                  <a:srgbClr val="2A4364"/>
                </a:solidFill>
                <a:latin typeface="Arial" pitchFamily="34" charset="0"/>
                <a:ea typeface="ヒラギノ角ゴ Pro W3"/>
                <a:cs typeface="ヒラギノ角ゴ Pro W3"/>
              </a:rPr>
              <a:t>Use with caution especially in those concomitantly receiving other drugs which increase rivaroxaban plasma concentrations, consider the benefit/risk of anticoagulant therapy before administering rivaroxaban to patients with moderate renal impairment having a creatinine clearance close to the severe renal impairment category (</a:t>
            </a:r>
            <a:r>
              <a:rPr lang="en-US" sz="1000" dirty="0" err="1">
                <a:solidFill>
                  <a:srgbClr val="2A4364"/>
                </a:solidFill>
                <a:latin typeface="Arial" pitchFamily="34" charset="0"/>
                <a:ea typeface="ヒラギノ角ゴ Pro W3"/>
                <a:cs typeface="ヒラギノ角ゴ Pro W3"/>
              </a:rPr>
              <a:t>CrCl</a:t>
            </a:r>
            <a:r>
              <a:rPr lang="en-US" sz="1000" dirty="0">
                <a:solidFill>
                  <a:srgbClr val="2A4364"/>
                </a:solidFill>
                <a:latin typeface="Arial" pitchFamily="34" charset="0"/>
                <a:ea typeface="ヒラギノ角ゴ Pro W3"/>
                <a:cs typeface="ヒラギノ角ゴ Pro W3"/>
              </a:rPr>
              <a:t> &lt; 30 mL/min), or in those with a potential to have deterioration of renal function to severe impairment during therapy.</a:t>
            </a:r>
          </a:p>
          <a:p>
            <a:pPr defTabSz="914400" fontAlgn="base">
              <a:spcBef>
                <a:spcPct val="0"/>
              </a:spcBef>
              <a:spcAft>
                <a:spcPct val="0"/>
              </a:spcAft>
              <a:defRPr/>
            </a:pPr>
            <a:endParaRPr lang="en-CA" sz="1000" dirty="0">
              <a:solidFill>
                <a:srgbClr val="2A4364"/>
              </a:solidFill>
              <a:latin typeface="Arial" pitchFamily="34" charset="0"/>
              <a:ea typeface="ヒラギノ角ゴ Pro W3"/>
              <a:cs typeface="ヒラギノ角ゴ Pro W3"/>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CA" sz="1000" b="0" kern="0" dirty="0">
                <a:latin typeface="+mn-lt"/>
              </a:rPr>
              <a:t>DOAC, non-vitamin K antagonist oral anticoagulant; AF, atrial fibrillation; </a:t>
            </a:r>
            <a:r>
              <a:rPr lang="en-CA" sz="1000" b="0" kern="0" dirty="0" err="1">
                <a:latin typeface="+mn-lt"/>
              </a:rPr>
              <a:t>CrCL</a:t>
            </a:r>
            <a:r>
              <a:rPr lang="en-CA" sz="1000" b="0" kern="0" dirty="0">
                <a:latin typeface="+mn-lt"/>
              </a:rPr>
              <a:t>, estimated creatinine clearance</a:t>
            </a:r>
            <a:endParaRPr lang="fr-FR" sz="1000" b="0" kern="0" dirty="0">
              <a:latin typeface="+mn-lt"/>
            </a:endParaRPr>
          </a:p>
          <a:p>
            <a:pPr defTabSz="914400" fontAlgn="base">
              <a:spcBef>
                <a:spcPct val="0"/>
              </a:spcBef>
              <a:spcAft>
                <a:spcPct val="0"/>
              </a:spcAft>
              <a:defRPr/>
            </a:pPr>
            <a:endParaRPr lang="fr-CA" sz="1000" dirty="0">
              <a:solidFill>
                <a:srgbClr val="2A4364"/>
              </a:solidFill>
              <a:latin typeface="Arial" pitchFamily="34" charset="0"/>
              <a:ea typeface="ヒラギノ角ゴ Pro W3"/>
              <a:cs typeface="ヒラギノ角ゴ Pro W3"/>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31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altLang="en-US" sz="1000" b="1" dirty="0"/>
              <a:t>Key Points:</a:t>
            </a:r>
          </a:p>
          <a:p>
            <a:pPr marL="171450" indent="-171450">
              <a:buFont typeface="Arial"/>
              <a:buChar char="•"/>
            </a:pPr>
            <a:r>
              <a:rPr lang="en-US" altLang="en-US" sz="1000" b="1" dirty="0" err="1"/>
              <a:t>Idarucizumab</a:t>
            </a:r>
            <a:r>
              <a:rPr lang="en-US" altLang="en-US" sz="1000" b="1" dirty="0"/>
              <a:t> (</a:t>
            </a:r>
            <a:r>
              <a:rPr lang="en-US" altLang="en-US" sz="1000" b="1" dirty="0" err="1"/>
              <a:t>Praxbind</a:t>
            </a:r>
            <a:r>
              <a:rPr lang="en-US" altLang="en-US" sz="1000" b="1" dirty="0"/>
              <a:t>™) </a:t>
            </a:r>
            <a:r>
              <a:rPr lang="en-US" altLang="en-US" sz="1000" b="0" dirty="0"/>
              <a:t>is approved in the US as well as Canada and is available</a:t>
            </a:r>
            <a:r>
              <a:rPr lang="en-US" altLang="en-US" sz="1000" b="0" baseline="0" dirty="0"/>
              <a:t> for rapid dabigatran effect reversal in highly selected situations.  These include emergent need for surgery (major trauma), need for thrombolysis for ischemic stroke, and suspected dabigatran overdose)</a:t>
            </a:r>
          </a:p>
          <a:p>
            <a:pPr marL="171450" indent="-171450">
              <a:buFont typeface="Arial"/>
              <a:buChar char="•"/>
            </a:pPr>
            <a:r>
              <a:rPr lang="en-US" altLang="en-US" sz="1000" b="1" baseline="0" dirty="0" err="1"/>
              <a:t>Andexanet</a:t>
            </a:r>
            <a:r>
              <a:rPr lang="en-US" altLang="en-US" sz="1000" b="1" baseline="0" dirty="0"/>
              <a:t> Alpha (</a:t>
            </a:r>
            <a:r>
              <a:rPr lang="en-US" altLang="en-US" sz="1000" b="1" baseline="0" dirty="0" err="1"/>
              <a:t>AndexXa</a:t>
            </a:r>
            <a:r>
              <a:rPr lang="en-US" altLang="en-US" sz="1000" b="1" dirty="0"/>
              <a:t>™) </a:t>
            </a:r>
            <a:r>
              <a:rPr lang="en-US" altLang="en-US" sz="1000" b="0" dirty="0"/>
              <a:t>was approved by the FDA in the US in May 2018 but is still awaiting approval by Health Canada at the present time.</a:t>
            </a:r>
            <a:r>
              <a:rPr lang="en-US" altLang="en-US" sz="1000" b="0" baseline="0" dirty="0"/>
              <a:t> It is “decoy” </a:t>
            </a:r>
            <a:r>
              <a:rPr lang="en-US" altLang="en-US" sz="1000" b="0" baseline="0" dirty="0" err="1"/>
              <a:t>Xa</a:t>
            </a:r>
            <a:r>
              <a:rPr lang="en-US" altLang="en-US" sz="1000" b="0" baseline="0" dirty="0"/>
              <a:t> recombinant protein that binds to any of the anti-</a:t>
            </a:r>
            <a:r>
              <a:rPr lang="en-US" altLang="en-US" sz="1000" b="0" baseline="0" dirty="0" err="1"/>
              <a:t>Xa</a:t>
            </a:r>
            <a:r>
              <a:rPr lang="en-US" altLang="en-US" sz="1000" b="0" baseline="0" dirty="0"/>
              <a:t> DOACs (apixaban, rivaroxaban, </a:t>
            </a:r>
            <a:r>
              <a:rPr lang="en-US" altLang="en-US" sz="1000" b="0" baseline="0" dirty="0" err="1"/>
              <a:t>edoxaban</a:t>
            </a:r>
            <a:r>
              <a:rPr lang="en-US" altLang="en-US" sz="1000" b="0" baseline="0" dirty="0"/>
              <a:t>) thus sequestering them and interrupting their anticoagulant activity. As with </a:t>
            </a:r>
            <a:r>
              <a:rPr lang="en-US" altLang="en-US" sz="1000" b="0" baseline="0" dirty="0" err="1"/>
              <a:t>Idarucizumab</a:t>
            </a:r>
            <a:r>
              <a:rPr lang="en-US" altLang="en-US" sz="1000" b="0" baseline="0" dirty="0"/>
              <a:t>, a high selective usage is anticipated once approved in this country.</a:t>
            </a:r>
          </a:p>
          <a:p>
            <a:pPr marL="171450" indent="-171450">
              <a:buFont typeface="Arial"/>
              <a:buChar char="•"/>
            </a:pPr>
            <a:r>
              <a:rPr lang="en-US" altLang="en-US" sz="1000" b="0" baseline="0" dirty="0"/>
              <a:t>It is important to keep in mind that all DOAC antidotes have the potential of pro-thrombotic complications (</a:t>
            </a:r>
            <a:r>
              <a:rPr lang="en-US" altLang="en-US" sz="1000" b="0" baseline="0" dirty="0" err="1"/>
              <a:t>eg.</a:t>
            </a:r>
            <a:r>
              <a:rPr lang="en-US" altLang="en-US" sz="1000" b="0" baseline="0" dirty="0"/>
              <a:t> MI, ischemic stroke) that can reach a rate of 5% at one month.  The benefit-risk of their use should therefore carefully be individualized</a:t>
            </a:r>
            <a:r>
              <a:rPr lang="en-US" altLang="en-US" sz="1000" b="1" baseline="0" dirty="0"/>
              <a:t>.</a:t>
            </a:r>
            <a:endParaRPr lang="en-US" altLang="en-US"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69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57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81240" indent="-181240">
              <a:buFont typeface="Arial"/>
              <a:buChar char="•"/>
            </a:pPr>
            <a:r>
              <a:rPr lang="en-US" sz="1000" dirty="0"/>
              <a:t>Of the 556 AF patients on Apixaban, 23% were given the reduced dose of 2.5</a:t>
            </a:r>
            <a:r>
              <a:rPr lang="en-US" sz="1000" baseline="0" dirty="0"/>
              <a:t> mg bid of whom about </a:t>
            </a:r>
            <a:r>
              <a:rPr lang="en-US" sz="1000" u="sng" baseline="0" dirty="0"/>
              <a:t>half</a:t>
            </a:r>
            <a:r>
              <a:rPr lang="en-US" sz="1000" baseline="0" dirty="0"/>
              <a:t> (13% of the total) did not have 2 of the 3 “ABC” criteria present (age ≥ 80, weight ≤ 60 kg, creatinine ≥ 133)</a:t>
            </a:r>
          </a:p>
          <a:p>
            <a:pPr marL="181240" indent="-181240">
              <a:buFont typeface="Arial"/>
              <a:buChar char="•"/>
            </a:pPr>
            <a:r>
              <a:rPr lang="en-US" sz="1000" baseline="0" dirty="0"/>
              <a:t>Of the 181 patients on Dabigatran, 38% were on the reduced dose of 110mg bid and only 4% were felt to be on a dosage that was discordant with current Canadian Guidelines</a:t>
            </a:r>
          </a:p>
          <a:p>
            <a:pPr marL="181240" indent="-181240">
              <a:buFont typeface="Arial"/>
              <a:buChar char="•"/>
            </a:pPr>
            <a:r>
              <a:rPr lang="en-US" sz="1000" baseline="0" dirty="0"/>
              <a:t>Of the 369 patients on Rivaroxaban, 18% were on a reduced dose and 8% were felt to have been reduced to 15 mg daily inappropriately.</a:t>
            </a:r>
          </a:p>
          <a:p>
            <a:pPr marL="181240" indent="-181240">
              <a:buFont typeface="Arial"/>
              <a:buChar char="•"/>
            </a:pPr>
            <a:r>
              <a:rPr lang="en-US" sz="1000" baseline="0" dirty="0"/>
              <a:t>Overall, the message is that there is some room for improvement through further knowledge dissemination</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21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It is important to emphasize</a:t>
            </a:r>
            <a:r>
              <a:rPr lang="en-US" sz="1000" baseline="0" dirty="0"/>
              <a:t> that randomized controlled trials (RCTs) represent the strongest type of medical evidence to guide management of patients.</a:t>
            </a:r>
          </a:p>
          <a:p>
            <a:pPr marL="171450" indent="-171450">
              <a:buFont typeface="Arial"/>
              <a:buChar char="•"/>
            </a:pPr>
            <a:r>
              <a:rPr lang="en-US" sz="10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61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 slide is self-explanatory and may be used at the speakers discretion to emphasize some of the many barriers we face in ensuring long-term patient compliance to DOACs in a world of “fake-news” and multiple different</a:t>
            </a:r>
            <a:r>
              <a:rPr lang="en-US" sz="1000" baseline="0" dirty="0"/>
              <a:t> “opinions” from biased sources who often have a less than scientific personal agenda… Patients (and physicians..) must beware in a world of readily accessible (mis)information!</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98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a:t>
            </a:r>
            <a:r>
              <a:rPr lang="en-US" sz="1000" baseline="0" dirty="0"/>
              <a:t> slide can be used to elaborate on comments made to slide 22 and list some of the potential uses of observational RWD studies.</a:t>
            </a: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3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en-US" sz="1000" dirty="0"/>
              <a:t>This slide is useful when describing how non-randomized “big data” is used in Real</a:t>
            </a:r>
            <a:r>
              <a:rPr lang="en-US" sz="1000" baseline="0" dirty="0"/>
              <a:t> World studies. Propensity score matching attempts to correct for the absence of prospective randomization when analyzing data retrospectively.</a:t>
            </a:r>
            <a:r>
              <a:rPr lang="en-US" sz="1000" dirty="0"/>
              <a:t>   Only</a:t>
            </a:r>
            <a:r>
              <a:rPr lang="en-US" sz="10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000" baseline="0" dirty="0"/>
              <a:t>May be used as a backup slide at the presenter’s discretion </a:t>
            </a:r>
            <a:endParaRPr lang="en-US" sz="1000"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17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171450" indent="-171450">
              <a:buFont typeface="Arial"/>
              <a:buChar char="•"/>
            </a:pPr>
            <a:r>
              <a:rPr lang="en-US" dirty="0"/>
              <a:t>Slide compares</a:t>
            </a:r>
            <a:r>
              <a:rPr lang="en-US" baseline="0" dirty="0"/>
              <a:t> the strengths and weaknesses of observational real world data, empowering the attendee to better discriminate between the growing number of RWD studies published each year.</a:t>
            </a:r>
          </a:p>
          <a:p>
            <a:pPr marL="171450" indent="-171450">
              <a:buFont typeface="Arial"/>
              <a:buChar char="•"/>
            </a:pPr>
            <a:r>
              <a:rPr lang="en-US" baseline="0" dirty="0"/>
              <a:t>Useful adjunct to slide 26 depending on the audience interest in the subject</a:t>
            </a:r>
            <a:endParaRPr lang="en-US"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111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750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75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910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282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006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71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8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171450" indent="-171450">
              <a:buFont typeface="Arial"/>
              <a:buChar char="•"/>
            </a:pPr>
            <a:r>
              <a:rPr lang="en-US" sz="1000" dirty="0"/>
              <a:t>From a pharmacodynamics</a:t>
            </a:r>
            <a:r>
              <a:rPr lang="en-US" sz="10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000" baseline="0" dirty="0"/>
              <a:t>A patient would have to miss </a:t>
            </a:r>
            <a:r>
              <a:rPr lang="en-US" sz="1000" u="sng" baseline="0" dirty="0"/>
              <a:t>three consecutive doses</a:t>
            </a:r>
            <a:r>
              <a:rPr lang="en-US" sz="1000" baseline="0" dirty="0"/>
              <a:t> of a DOAC taken twice-daily for an equivalent risk exposure.   Being on a once-daily DOAC may therefore not be an advantage for a forgetful patient who frequently misses doses as he/she is less likely to miss three consecutive doses of medication.</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0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r>
              <a:rPr lang="en-US" sz="1000" dirty="0"/>
              <a:t>Methods:  The authors analyzed treatment discontinuation frequencies in phase 3 trials of anticoagulant treatment in non-valvular atrial fibrillation in a frequentist random effect </a:t>
            </a:r>
            <a:r>
              <a:rPr lang="en-US" sz="1000" dirty="0" err="1"/>
              <a:t>metaanalysis</a:t>
            </a:r>
            <a:r>
              <a:rPr lang="en-US" sz="1000" dirty="0"/>
              <a:t> and in Bayesian multiple treatment network comparison.</a:t>
            </a:r>
          </a:p>
          <a:p>
            <a:endParaRPr lang="en-US" sz="1000" dirty="0"/>
          </a:p>
          <a:p>
            <a:r>
              <a:rPr lang="en-US" sz="1000" dirty="0"/>
              <a:t>Results: Frequency of discontinuations are heterogeneous and highly inconsistent Discontinuations were the most frequent with dabigatran followed by rivaroxaban, warfarin, </a:t>
            </a:r>
            <a:r>
              <a:rPr lang="en-US" sz="1000" dirty="0" err="1"/>
              <a:t>edoxaban</a:t>
            </a:r>
            <a:r>
              <a:rPr lang="en-US" sz="1000" dirty="0"/>
              <a:t> and apixaban. </a:t>
            </a:r>
          </a:p>
          <a:p>
            <a:endParaRPr lang="en-US" sz="1000" dirty="0"/>
          </a:p>
          <a:p>
            <a:r>
              <a:rPr lang="en-US" sz="1000" dirty="0"/>
              <a:t>Rivaroxaban were less frequently discontinued when compared to the two doses of dabigatran. (OR 0.80; 95% CI: 0.71–0.91 versus 150 mg b.i.d., and OR: 0.77; 95% CI: 0.68–0.87 versus 110 mg b.i.d.).</a:t>
            </a:r>
          </a:p>
          <a:p>
            <a:endParaRPr lang="en-US" sz="1000" dirty="0"/>
          </a:p>
          <a:p>
            <a:r>
              <a:rPr lang="en-US" sz="1000" dirty="0"/>
              <a:t>Conclusion:</a:t>
            </a:r>
          </a:p>
          <a:p>
            <a:r>
              <a:rPr lang="en-US" sz="1000" dirty="0"/>
              <a:t>Important differences exist among the treatment adherence of different anticoagulant protocols. Discontinuation rates experienced during the clinical trials may predict the real life patient persistence</a:t>
            </a:r>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51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4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89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t>Speaker Notes:</a:t>
            </a:r>
          </a:p>
          <a:p>
            <a:endParaRPr lang="en-US" sz="3600" b="1" dirty="0"/>
          </a:p>
          <a:p>
            <a:pPr marL="181229" indent="-181229">
              <a:spcBef>
                <a:spcPct val="0"/>
              </a:spcBef>
              <a:buFont typeface="Arial"/>
              <a:buChar char="•"/>
            </a:pPr>
            <a:r>
              <a:rPr lang="en-AU" altLang="en-US" sz="3600" noProof="0" dirty="0">
                <a:latin typeface="Arial" charset="0"/>
                <a:ea typeface="ＭＳ Ｐゴシック"/>
                <a:cs typeface="ＭＳ Ｐゴシック"/>
              </a:rPr>
              <a:t>This</a:t>
            </a:r>
            <a:r>
              <a:rPr lang="en-AU" altLang="en-US" sz="36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36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3600" baseline="0" dirty="0">
                <a:latin typeface="Arial" charset="0"/>
                <a:ea typeface="ＭＳ Ｐゴシック"/>
                <a:cs typeface="ＭＳ Ｐゴシック"/>
              </a:rPr>
              <a:t>nt.</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3600" i="1" baseline="0" noProof="0" dirty="0" err="1">
                <a:latin typeface="Arial" charset="0"/>
                <a:ea typeface="ＭＳ Ｐゴシック"/>
                <a:cs typeface="ＭＳ Ｐゴシック"/>
              </a:rPr>
              <a:t>antioagulated</a:t>
            </a:r>
            <a:r>
              <a:rPr lang="en-CA" altLang="en-US" sz="36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36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3600" i="1" noProof="0" dirty="0">
              <a:latin typeface="Arial" charset="0"/>
              <a:ea typeface="ＭＳ Ｐゴシック"/>
              <a:cs typeface="ＭＳ Ｐゴシック"/>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08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US" dirty="0">
                <a:ea typeface="ＭＳ Ｐゴシック" pitchFamily="34" charset="-128"/>
              </a:rPr>
              <a:t>MDs need to be reminded that NVAF applies to patients WITHOUT a mechanical heart valve prosthesis OR rheumatic mitral valve disease</a:t>
            </a:r>
            <a:r>
              <a:rPr lang="en-US" baseline="0" dirty="0">
                <a:ea typeface="ＭＳ Ｐゴシック" pitchFamily="34" charset="-128"/>
              </a:rPr>
              <a:t> (a relative rarity in Canada these days).  Patients with ALL other forms of valvular heart disease, including valvular </a:t>
            </a:r>
            <a:r>
              <a:rPr lang="en-US" baseline="0" dirty="0" err="1">
                <a:ea typeface="ＭＳ Ｐゴシック" pitchFamily="34" charset="-128"/>
              </a:rPr>
              <a:t>bioprostheses</a:t>
            </a:r>
            <a:r>
              <a:rPr lang="en-US" baseline="0" dirty="0">
                <a:ea typeface="ＭＳ Ｐゴシック" pitchFamily="34" charset="-128"/>
              </a:rPr>
              <a:t>, qualify as NVAF!</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22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en-US" dirty="0"/>
              <a:t>Over 70,000 patients have been prospectively studied</a:t>
            </a:r>
            <a:r>
              <a:rPr lang="en-US" baseline="0" dirty="0"/>
              <a:t> with the different DOACs compared to warfarin (but not to each other.</a:t>
            </a:r>
          </a:p>
          <a:p>
            <a:pPr marL="171450" indent="-171450">
              <a:buFontTx/>
              <a:buChar char="-"/>
            </a:pPr>
            <a:r>
              <a:rPr lang="en-US" baseline="0" dirty="0"/>
              <a:t>Average age was over 70 in each trial (AF is an arrhythmia of the elderly).  Co-morbidities and therefore treatment conundrums are very common!</a:t>
            </a:r>
          </a:p>
          <a:p>
            <a:pPr marL="171450" indent="-171450">
              <a:buFontTx/>
              <a:buChar char="-"/>
            </a:pPr>
            <a:r>
              <a:rPr lang="en-US" baseline="0" dirty="0"/>
              <a:t>Women represented up to 40% of subjects randomized in these trials (for once well represented with results applicable to them)!</a:t>
            </a:r>
          </a:p>
          <a:p>
            <a:pPr marL="171450" indent="-171450">
              <a:buFontTx/>
              <a:buChar char="-"/>
            </a:pPr>
            <a:r>
              <a:rPr lang="en-US" baseline="0" dirty="0"/>
              <a:t>ASA use was allowed in each trial if indicated according to the investigator (up to 40% of patients were on concomitant ASA).  This allows us to see the important effect of ASA+DOAC or ASA+ warfarin on bleeding risk and underscores the importance of stopping ASA (and NSAIDs) whenever possible when prescribing  a DOAC</a:t>
            </a:r>
          </a:p>
          <a:p>
            <a:pPr marL="171450" indent="-171450">
              <a:buFontTx/>
              <a:buChar char="-"/>
            </a:pPr>
            <a:r>
              <a:rPr lang="en-US" baseline="0" dirty="0"/>
              <a:t>The trials randomized AF patients with a broad range of annual stroke and systemic embolism risk based on their CHADS2 score.  Two of the four trials randomized patients at lower CHADS2 0-1 risk </a:t>
            </a:r>
            <a:r>
              <a:rPr lang="en-US" baseline="0" dirty="0" err="1"/>
              <a:t>wjile</a:t>
            </a:r>
            <a:r>
              <a:rPr lang="en-US" baseline="0" dirty="0"/>
              <a:t> the other two focused on AF patients at higher annual risk.  This has clear implications when attempting to compare efficacy and safety results of DOACs vs warfarin using indirect comparisons and meta-analyses.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72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1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1485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383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498014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543041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542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00218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19922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23384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0891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9676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19895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3.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10" Type="http://schemas.openxmlformats.org/officeDocument/2006/relationships/chart" Target="../charts/chart7.xml"/><Relationship Id="rId4" Type="http://schemas.openxmlformats.org/officeDocument/2006/relationships/image" Target="../media/image3.png"/><Relationship Id="rId9" Type="http://schemas.openxmlformats.org/officeDocument/2006/relationships/chart" Target="../charts/char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gif"/><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jp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jp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jp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jp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jpg"/><Relationship Id="rId5" Type="http://schemas.microsoft.com/office/2007/relationships/hdphoto" Target="../media/hdphoto1.wd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chart" Target="../charts/chart8.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chart" Target="../charts/chart9.xml"/><Relationship Id="rId5" Type="http://schemas.microsoft.com/office/2007/relationships/hdphoto" Target="../media/hdphoto1.wdp"/><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1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Clinical-conandrum-Logo-2019_de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925" y="103579"/>
            <a:ext cx="3358256" cy="1322814"/>
          </a:xfrm>
          <a:prstGeom prst="rect">
            <a:avLst/>
          </a:prstGeom>
        </p:spPr>
      </p:pic>
    </p:spTree>
    <p:extLst>
      <p:ext uri="{BB962C8B-B14F-4D97-AF65-F5344CB8AC3E}">
        <p14:creationId xmlns:p14="http://schemas.microsoft.com/office/powerpoint/2010/main" val="206151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200" b="1" dirty="0">
                <a:solidFill>
                  <a:srgbClr val="1B1A5A"/>
                </a:solidFill>
                <a:latin typeface="Arial Narrow" panose="020B0606020202030204" pitchFamily="34" charset="0"/>
                <a:cs typeface="Aharoni" panose="02010803020104030203" pitchFamily="2" charset="-79"/>
              </a:rPr>
              <a:t>Operational Definition of </a:t>
            </a:r>
            <a:br>
              <a:rPr lang="en-CA" sz="3200" b="1" dirty="0">
                <a:solidFill>
                  <a:srgbClr val="1B1A5A"/>
                </a:solidFill>
                <a:latin typeface="Arial Narrow" panose="020B0606020202030204" pitchFamily="34" charset="0"/>
                <a:cs typeface="Aharoni" panose="02010803020104030203" pitchFamily="2" charset="-79"/>
              </a:rPr>
            </a:br>
            <a:r>
              <a:rPr lang="en-CA" sz="3200" b="1" dirty="0">
                <a:solidFill>
                  <a:srgbClr val="1B1A5A"/>
                </a:solidFill>
                <a:latin typeface="Arial Narrow" panose="020B0606020202030204" pitchFamily="34" charset="0"/>
                <a:cs typeface="Aharoni" panose="02010803020104030203" pitchFamily="2" charset="-79"/>
              </a:rPr>
              <a:t>Non Valvular Atrial Fibrillation (NVAF)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4421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8" name="Rectangle 17">
            <a:extLst>
              <a:ext uri="{FF2B5EF4-FFF2-40B4-BE49-F238E27FC236}">
                <a16:creationId xmlns:a16="http://schemas.microsoft.com/office/drawing/2014/main" id="{EFB4E5F0-48FA-45A3-9A50-6467FF363D5C}"/>
              </a:ext>
            </a:extLst>
          </p:cNvPr>
          <p:cNvSpPr/>
          <p:nvPr/>
        </p:nvSpPr>
        <p:spPr>
          <a:xfrm>
            <a:off x="134547" y="1628213"/>
            <a:ext cx="8847527" cy="4226904"/>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624983"/>
            <a:ext cx="182880" cy="4224528"/>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621692"/>
            <a:ext cx="182880" cy="4224528"/>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2466A72-A7C3-413E-A356-4CA1B824B658}"/>
              </a:ext>
            </a:extLst>
          </p:cNvPr>
          <p:cNvSpPr txBox="1"/>
          <p:nvPr/>
        </p:nvSpPr>
        <p:spPr>
          <a:xfrm>
            <a:off x="522836" y="1687330"/>
            <a:ext cx="8276357"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a:t>
            </a:r>
            <a:r>
              <a:rPr lang="en-CA" sz="2400" b="1" dirty="0" err="1">
                <a:solidFill>
                  <a:srgbClr val="183059"/>
                </a:solidFill>
                <a:latin typeface="Arial Narrow" panose="020B0606020202030204" pitchFamily="34" charset="0"/>
                <a:cs typeface="Aharoni" panose="02010803020104030203" pitchFamily="2" charset="-79"/>
              </a:rPr>
              <a:t>Valvular</a:t>
            </a:r>
            <a:r>
              <a:rPr lang="en-CA" sz="2400" b="1" dirty="0">
                <a:solidFill>
                  <a:srgbClr val="183059"/>
                </a:solidFill>
                <a:latin typeface="Arial Narrow" panose="020B0606020202030204" pitchFamily="34" charset="0"/>
                <a:cs typeface="Aharoni" panose="02010803020104030203" pitchFamily="2" charset="-79"/>
              </a:rPr>
              <a:t>” AF includes :</a:t>
            </a:r>
          </a:p>
        </p:txBody>
      </p:sp>
      <p:sp>
        <p:nvSpPr>
          <p:cNvPr id="28" name="Rectangle 27">
            <a:extLst>
              <a:ext uri="{FF2B5EF4-FFF2-40B4-BE49-F238E27FC236}">
                <a16:creationId xmlns:a16="http://schemas.microsoft.com/office/drawing/2014/main" id="{29F13134-33DB-401C-B95B-7FD25B19263B}"/>
              </a:ext>
            </a:extLst>
          </p:cNvPr>
          <p:cNvSpPr/>
          <p:nvPr/>
        </p:nvSpPr>
        <p:spPr>
          <a:xfrm flipH="1">
            <a:off x="522836" y="2314782"/>
            <a:ext cx="7341003" cy="769441"/>
          </a:xfrm>
          <a:prstGeom prst="rect">
            <a:avLst/>
          </a:prstGeom>
        </p:spPr>
        <p:txBody>
          <a:bodyPr wrap="square">
            <a:spAutoFit/>
          </a:bodyPr>
          <a:lstStyle/>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9" name="Straight Connector 28">
            <a:extLst>
              <a:ext uri="{FF2B5EF4-FFF2-40B4-BE49-F238E27FC236}">
                <a16:creationId xmlns:a16="http://schemas.microsoft.com/office/drawing/2014/main" id="{78D3FE65-A56E-4CA5-B98D-4929CE4B7EF6}"/>
              </a:ext>
            </a:extLst>
          </p:cNvPr>
          <p:cNvCxnSpPr>
            <a:cxnSpLocks/>
          </p:cNvCxnSpPr>
          <p:nvPr/>
        </p:nvCxnSpPr>
        <p:spPr>
          <a:xfrm>
            <a:off x="586510" y="2221928"/>
            <a:ext cx="7315200" cy="0"/>
          </a:xfrm>
          <a:prstGeom prst="line">
            <a:avLst/>
          </a:prstGeom>
          <a:noFill/>
          <a:ln w="12700" cap="flat" cmpd="sng" algn="ctr">
            <a:solidFill>
              <a:srgbClr val="C3D4EF"/>
            </a:solidFill>
            <a:prstDash val="sysDash"/>
            <a:miter lim="800000"/>
          </a:ln>
          <a:effectLst/>
        </p:spPr>
      </p:cxnSp>
      <p:sp>
        <p:nvSpPr>
          <p:cNvPr id="30" name="TextBox 29">
            <a:extLst>
              <a:ext uri="{FF2B5EF4-FFF2-40B4-BE49-F238E27FC236}">
                <a16:creationId xmlns:a16="http://schemas.microsoft.com/office/drawing/2014/main" id="{14FA6503-EB99-4ED7-BB0E-0F75F46A3BD1}"/>
              </a:ext>
            </a:extLst>
          </p:cNvPr>
          <p:cNvSpPr txBox="1"/>
          <p:nvPr/>
        </p:nvSpPr>
        <p:spPr>
          <a:xfrm>
            <a:off x="586510" y="3421200"/>
            <a:ext cx="8074164" cy="461665"/>
          </a:xfrm>
          <a:prstGeom prst="rect">
            <a:avLst/>
          </a:prstGeom>
          <a:noFill/>
          <a:ln>
            <a:noFill/>
          </a:ln>
        </p:spPr>
        <p:txBody>
          <a:bodyPr wrap="square" rtlCol="0">
            <a:spAutoFit/>
          </a:bodyPr>
          <a:lstStyle/>
          <a:p>
            <a:r>
              <a:rPr lang="en-CA" sz="2400" b="1" dirty="0">
                <a:solidFill>
                  <a:srgbClr val="183059"/>
                </a:solidFill>
                <a:latin typeface="Arial Narrow" panose="020B0606020202030204" pitchFamily="34" charset="0"/>
                <a:cs typeface="Aharoni" panose="02010803020104030203" pitchFamily="2" charset="-79"/>
              </a:rPr>
              <a:t>NVAF (“ non-</a:t>
            </a:r>
            <a:r>
              <a:rPr lang="en-CA" sz="2400" b="1" dirty="0" err="1">
                <a:solidFill>
                  <a:srgbClr val="183059"/>
                </a:solidFill>
                <a:latin typeface="Arial Narrow" panose="020B0606020202030204" pitchFamily="34" charset="0"/>
                <a:cs typeface="Aharoni" panose="02010803020104030203" pitchFamily="2" charset="-79"/>
              </a:rPr>
              <a:t>valvular</a:t>
            </a:r>
            <a:r>
              <a:rPr lang="en-CA" sz="2400" b="1" dirty="0">
                <a:solidFill>
                  <a:srgbClr val="183059"/>
                </a:solidFill>
                <a:latin typeface="Arial Narrow" panose="020B0606020202030204" pitchFamily="34" charset="0"/>
                <a:cs typeface="Aharoni" panose="02010803020104030203" pitchFamily="2" charset="-79"/>
              </a:rPr>
              <a:t>” AF) therefore includes :</a:t>
            </a:r>
          </a:p>
        </p:txBody>
      </p:sp>
      <p:sp>
        <p:nvSpPr>
          <p:cNvPr id="31" name="Rectangle 30">
            <a:extLst>
              <a:ext uri="{FF2B5EF4-FFF2-40B4-BE49-F238E27FC236}">
                <a16:creationId xmlns:a16="http://schemas.microsoft.com/office/drawing/2014/main" id="{536ABE2E-9C40-41EA-B8FF-E96A771CE83A}"/>
              </a:ext>
            </a:extLst>
          </p:cNvPr>
          <p:cNvSpPr/>
          <p:nvPr/>
        </p:nvSpPr>
        <p:spPr>
          <a:xfrm flipH="1">
            <a:off x="586509" y="4061715"/>
            <a:ext cx="6898507" cy="1785104"/>
          </a:xfrm>
          <a:prstGeom prst="rect">
            <a:avLst/>
          </a:prstGeom>
        </p:spPr>
        <p:txBody>
          <a:bodyPr wrap="square">
            <a:spAutoFit/>
          </a:bodyPr>
          <a:lstStyle/>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32" name="Straight Connector 31">
            <a:extLst>
              <a:ext uri="{FF2B5EF4-FFF2-40B4-BE49-F238E27FC236}">
                <a16:creationId xmlns:a16="http://schemas.microsoft.com/office/drawing/2014/main" id="{F092C0E8-6E04-4273-885D-A69D95043A72}"/>
              </a:ext>
            </a:extLst>
          </p:cNvPr>
          <p:cNvCxnSpPr>
            <a:cxnSpLocks/>
          </p:cNvCxnSpPr>
          <p:nvPr/>
        </p:nvCxnSpPr>
        <p:spPr>
          <a:xfrm>
            <a:off x="650183" y="3940305"/>
            <a:ext cx="7315200" cy="0"/>
          </a:xfrm>
          <a:prstGeom prst="line">
            <a:avLst/>
          </a:prstGeom>
          <a:noFill/>
          <a:ln w="12700" cap="flat" cmpd="sng" algn="ctr">
            <a:solidFill>
              <a:srgbClr val="C3D4EF"/>
            </a:solidFill>
            <a:prstDash val="sysDash"/>
            <a:miter lim="800000"/>
          </a:ln>
          <a:effectLst/>
        </p:spPr>
      </p:cxnSp>
      <p:sp>
        <p:nvSpPr>
          <p:cNvPr id="33" name="TextBox 32">
            <a:extLst>
              <a:ext uri="{FF2B5EF4-FFF2-40B4-BE49-F238E27FC236}">
                <a16:creationId xmlns:a16="http://schemas.microsoft.com/office/drawing/2014/main" id="{07387379-9711-4886-BC77-A8D10E6BC171}"/>
              </a:ext>
            </a:extLst>
          </p:cNvPr>
          <p:cNvSpPr txBox="1"/>
          <p:nvPr/>
        </p:nvSpPr>
        <p:spPr>
          <a:xfrm>
            <a:off x="289673" y="5946843"/>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spTree>
    <p:extLst>
      <p:ext uri="{BB962C8B-B14F-4D97-AF65-F5344CB8AC3E}">
        <p14:creationId xmlns:p14="http://schemas.microsoft.com/office/powerpoint/2010/main" val="21154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200329"/>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DOACs vs Warfarin RCTs</a:t>
            </a:r>
            <a:br>
              <a:rPr lang="en-CA" sz="3600" b="1" dirty="0">
                <a:solidFill>
                  <a:srgbClr val="1B1A5A"/>
                </a:solidFill>
                <a:latin typeface="Arial Narrow" panose="020B0606020202030204" pitchFamily="34" charset="0"/>
                <a:cs typeface="Aharoni" panose="02010803020104030203" pitchFamily="2" charset="-79"/>
              </a:rPr>
            </a:br>
            <a:r>
              <a:rPr lang="en-CA" sz="3200" b="1" dirty="0">
                <a:solidFill>
                  <a:srgbClr val="0070C0"/>
                </a:solidFill>
                <a:latin typeface="Arial Narrow" panose="020B0606020202030204" pitchFamily="34" charset="0"/>
                <a:cs typeface="Aharoni" panose="02010803020104030203" pitchFamily="2" charset="-79"/>
              </a:rPr>
              <a:t>Baseline Characteristics</a:t>
            </a:r>
          </a:p>
        </p:txBody>
      </p:sp>
      <p:graphicFrame>
        <p:nvGraphicFramePr>
          <p:cNvPr id="21" name="Table 20">
            <a:extLst>
              <a:ext uri="{FF2B5EF4-FFF2-40B4-BE49-F238E27FC236}">
                <a16:creationId xmlns:a16="http://schemas.microsoft.com/office/drawing/2014/main" id="{D8049489-53F5-4CD1-813F-3B059AC33B87}"/>
              </a:ext>
            </a:extLst>
          </p:cNvPr>
          <p:cNvGraphicFramePr>
            <a:graphicFrameLocks noGrp="1"/>
          </p:cNvGraphicFramePr>
          <p:nvPr>
            <p:extLst>
              <p:ext uri="{D42A27DB-BD31-4B8C-83A1-F6EECF244321}">
                <p14:modId xmlns:p14="http://schemas.microsoft.com/office/powerpoint/2010/main" val="3788010525"/>
              </p:ext>
            </p:extLst>
          </p:nvPr>
        </p:nvGraphicFramePr>
        <p:xfrm>
          <a:off x="284791" y="158031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extLst>
                  <a:ext uri="{0D108BD9-81ED-4DB2-BD59-A6C34878D82A}">
                    <a16:rowId xmlns:a16="http://schemas.microsoft.com/office/drawing/2014/main" val="10006"/>
                  </a:ext>
                </a:extLst>
              </a:tr>
            </a:tbl>
          </a:graphicData>
        </a:graphic>
      </p:graphicFrame>
      <p:graphicFrame>
        <p:nvGraphicFramePr>
          <p:cNvPr id="40" name="Chart 39">
            <a:extLst>
              <a:ext uri="{FF2B5EF4-FFF2-40B4-BE49-F238E27FC236}">
                <a16:creationId xmlns:a16="http://schemas.microsoft.com/office/drawing/2014/main" id="{888CC0D8-AE5D-45E7-BD5F-EB8699F7D732}"/>
              </a:ext>
            </a:extLst>
          </p:cNvPr>
          <p:cNvGraphicFramePr/>
          <p:nvPr>
            <p:extLst>
              <p:ext uri="{D42A27DB-BD31-4B8C-83A1-F6EECF244321}">
                <p14:modId xmlns:p14="http://schemas.microsoft.com/office/powerpoint/2010/main" val="1192619074"/>
              </p:ext>
            </p:extLst>
          </p:nvPr>
        </p:nvGraphicFramePr>
        <p:xfrm>
          <a:off x="2164604" y="4791121"/>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Chart 40">
            <a:extLst>
              <a:ext uri="{FF2B5EF4-FFF2-40B4-BE49-F238E27FC236}">
                <a16:creationId xmlns:a16="http://schemas.microsoft.com/office/drawing/2014/main" id="{5D347300-F21D-4C2A-BA72-1B04CD620005}"/>
              </a:ext>
            </a:extLst>
          </p:cNvPr>
          <p:cNvGraphicFramePr/>
          <p:nvPr>
            <p:extLst>
              <p:ext uri="{D42A27DB-BD31-4B8C-83A1-F6EECF244321}">
                <p14:modId xmlns:p14="http://schemas.microsoft.com/office/powerpoint/2010/main" val="4202718883"/>
              </p:ext>
            </p:extLst>
          </p:nvPr>
        </p:nvGraphicFramePr>
        <p:xfrm>
          <a:off x="3869347" y="4794659"/>
          <a:ext cx="1679757" cy="156707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 name="Chart 41">
            <a:extLst>
              <a:ext uri="{FF2B5EF4-FFF2-40B4-BE49-F238E27FC236}">
                <a16:creationId xmlns:a16="http://schemas.microsoft.com/office/drawing/2014/main" id="{2B95F877-F00B-418E-8FED-6FDCAFE3B34C}"/>
              </a:ext>
            </a:extLst>
          </p:cNvPr>
          <p:cNvGraphicFramePr/>
          <p:nvPr>
            <p:extLst>
              <p:ext uri="{D42A27DB-BD31-4B8C-83A1-F6EECF244321}">
                <p14:modId xmlns:p14="http://schemas.microsoft.com/office/powerpoint/2010/main" val="1570366435"/>
              </p:ext>
            </p:extLst>
          </p:nvPr>
        </p:nvGraphicFramePr>
        <p:xfrm>
          <a:off x="5499671" y="4798197"/>
          <a:ext cx="1679757" cy="156707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3" name="Chart 42">
            <a:extLst>
              <a:ext uri="{FF2B5EF4-FFF2-40B4-BE49-F238E27FC236}">
                <a16:creationId xmlns:a16="http://schemas.microsoft.com/office/drawing/2014/main" id="{02FF4EB6-0577-4888-9FC2-3A2FB53A846A}"/>
              </a:ext>
            </a:extLst>
          </p:cNvPr>
          <p:cNvGraphicFramePr/>
          <p:nvPr>
            <p:extLst>
              <p:ext uri="{D42A27DB-BD31-4B8C-83A1-F6EECF244321}">
                <p14:modId xmlns:p14="http://schemas.microsoft.com/office/powerpoint/2010/main" val="3207757572"/>
              </p:ext>
            </p:extLst>
          </p:nvPr>
        </p:nvGraphicFramePr>
        <p:xfrm>
          <a:off x="7161894" y="4801735"/>
          <a:ext cx="1679757" cy="1567073"/>
        </p:xfrm>
        <a:graphic>
          <a:graphicData uri="http://schemas.openxmlformats.org/drawingml/2006/chart">
            <c:chart xmlns:c="http://schemas.openxmlformats.org/drawingml/2006/chart" xmlns:r="http://schemas.openxmlformats.org/officeDocument/2006/relationships" r:id="rId9"/>
          </a:graphicData>
        </a:graphic>
      </p:graphicFrame>
      <p:sp>
        <p:nvSpPr>
          <p:cNvPr id="44" name="TextBox 43">
            <a:extLst>
              <a:ext uri="{FF2B5EF4-FFF2-40B4-BE49-F238E27FC236}">
                <a16:creationId xmlns:a16="http://schemas.microsoft.com/office/drawing/2014/main" id="{F8A4D627-7EEC-4573-8260-D8702EA7E511}"/>
              </a:ext>
            </a:extLst>
          </p:cNvPr>
          <p:cNvSpPr txBox="1"/>
          <p:nvPr/>
        </p:nvSpPr>
        <p:spPr>
          <a:xfrm>
            <a:off x="284791" y="480599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45" name="Rectangle 44">
            <a:extLst>
              <a:ext uri="{FF2B5EF4-FFF2-40B4-BE49-F238E27FC236}">
                <a16:creationId xmlns:a16="http://schemas.microsoft.com/office/drawing/2014/main" id="{0C2AFB8C-BA4B-4605-BE24-CF8FF0FC9158}"/>
              </a:ext>
            </a:extLst>
          </p:cNvPr>
          <p:cNvSpPr/>
          <p:nvPr/>
        </p:nvSpPr>
        <p:spPr>
          <a:xfrm>
            <a:off x="432756" y="5267656"/>
            <a:ext cx="182880" cy="18288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6" name="Rectangle 45">
            <a:extLst>
              <a:ext uri="{FF2B5EF4-FFF2-40B4-BE49-F238E27FC236}">
                <a16:creationId xmlns:a16="http://schemas.microsoft.com/office/drawing/2014/main" id="{53424022-DE7E-42BC-9955-9BEBC0C31690}"/>
              </a:ext>
            </a:extLst>
          </p:cNvPr>
          <p:cNvSpPr/>
          <p:nvPr/>
        </p:nvSpPr>
        <p:spPr>
          <a:xfrm>
            <a:off x="432756" y="5590184"/>
            <a:ext cx="182880" cy="18288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7" name="Rectangle 46">
            <a:extLst>
              <a:ext uri="{FF2B5EF4-FFF2-40B4-BE49-F238E27FC236}">
                <a16:creationId xmlns:a16="http://schemas.microsoft.com/office/drawing/2014/main" id="{8CAB2012-3736-4C86-A364-4D815542CFB5}"/>
              </a:ext>
            </a:extLst>
          </p:cNvPr>
          <p:cNvSpPr/>
          <p:nvPr/>
        </p:nvSpPr>
        <p:spPr>
          <a:xfrm>
            <a:off x="432756" y="5933975"/>
            <a:ext cx="182880" cy="182880"/>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48" name="TextBox 47">
            <a:extLst>
              <a:ext uri="{FF2B5EF4-FFF2-40B4-BE49-F238E27FC236}">
                <a16:creationId xmlns:a16="http://schemas.microsoft.com/office/drawing/2014/main" id="{352BAF32-09BB-44D8-94C8-8E5C7CF900C5}"/>
              </a:ext>
            </a:extLst>
          </p:cNvPr>
          <p:cNvSpPr txBox="1"/>
          <p:nvPr/>
        </p:nvSpPr>
        <p:spPr>
          <a:xfrm>
            <a:off x="710082" y="520385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49" name="TextBox 48">
            <a:extLst>
              <a:ext uri="{FF2B5EF4-FFF2-40B4-BE49-F238E27FC236}">
                <a16:creationId xmlns:a16="http://schemas.microsoft.com/office/drawing/2014/main" id="{AD59C297-957C-4A04-988C-203F58F4C4C5}"/>
              </a:ext>
            </a:extLst>
          </p:cNvPr>
          <p:cNvSpPr txBox="1"/>
          <p:nvPr/>
        </p:nvSpPr>
        <p:spPr>
          <a:xfrm>
            <a:off x="710082" y="552674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50" name="TextBox 49">
            <a:extLst>
              <a:ext uri="{FF2B5EF4-FFF2-40B4-BE49-F238E27FC236}">
                <a16:creationId xmlns:a16="http://schemas.microsoft.com/office/drawing/2014/main" id="{2D1EE305-6B3E-4A99-8F91-52C48C90CDE2}"/>
              </a:ext>
            </a:extLst>
          </p:cNvPr>
          <p:cNvSpPr txBox="1"/>
          <p:nvPr/>
        </p:nvSpPr>
        <p:spPr>
          <a:xfrm>
            <a:off x="710082" y="584963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2" name="Rectangle 1">
            <a:extLst>
              <a:ext uri="{FF2B5EF4-FFF2-40B4-BE49-F238E27FC236}">
                <a16:creationId xmlns:a16="http://schemas.microsoft.com/office/drawing/2014/main" id="{DF3140C7-7F59-4095-8235-1275EEBD631E}"/>
              </a:ext>
            </a:extLst>
          </p:cNvPr>
          <p:cNvSpPr/>
          <p:nvPr/>
        </p:nvSpPr>
        <p:spPr>
          <a:xfrm>
            <a:off x="405604" y="6213625"/>
            <a:ext cx="4572000" cy="6463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pPr marL="228600" indent="-228600">
              <a:buAutoNum type="alphaLcPeriod"/>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AutoNum type="alphaLcPeriod"/>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spTree>
    <p:extLst>
      <p:ext uri="{BB962C8B-B14F-4D97-AF65-F5344CB8AC3E}">
        <p14:creationId xmlns:p14="http://schemas.microsoft.com/office/powerpoint/2010/main" val="1833049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DOACs as Compared to Warfarin</a:t>
            </a:r>
            <a:br>
              <a:rPr lang="en-CA" sz="3600" b="1" dirty="0">
                <a:solidFill>
                  <a:srgbClr val="1B1A5A"/>
                </a:solidFill>
                <a:latin typeface="Arial Narrow" panose="020B0606020202030204" pitchFamily="34" charset="0"/>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Indirect Comparisons from the Clinical Trials </a:t>
            </a:r>
            <a:endParaRPr lang="en-CA" sz="3200" b="1" dirty="0">
              <a:solidFill>
                <a:srgbClr val="0070C0"/>
              </a:solidFill>
              <a:latin typeface="Arial Narrow" panose="020B0606020202030204" pitchFamily="34" charset="0"/>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ext uri="{D42A27DB-BD31-4B8C-83A1-F6EECF244321}">
                <p14:modId xmlns:p14="http://schemas.microsoft.com/office/powerpoint/2010/main" val="2003365758"/>
              </p:ext>
            </p:extLst>
          </p:nvPr>
        </p:nvGraphicFramePr>
        <p:xfrm>
          <a:off x="193330" y="14737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174357"/>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6570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900864"/>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46653"/>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82405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1900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8807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8613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5490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55151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55395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55638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9058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664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90647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9106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610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27252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753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3006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r>
              <a:rPr lang="en-US" sz="1200" b="1" dirty="0">
                <a:solidFill>
                  <a:srgbClr val="000000"/>
                </a:solidFill>
                <a:latin typeface="Arial Narrow" panose="020B0606020202030204" pitchFamily="34" charset="0"/>
              </a:rPr>
              <a:t>Non Significant Difference </a:t>
            </a: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spTree>
    <p:extLst>
      <p:ext uri="{BB962C8B-B14F-4D97-AF65-F5344CB8AC3E}">
        <p14:creationId xmlns:p14="http://schemas.microsoft.com/office/powerpoint/2010/main" val="3186673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Stroke Prevention in AF: </a:t>
            </a:r>
            <a:br>
              <a:rPr lang="en-CA" sz="3600" b="1" dirty="0">
                <a:solidFill>
                  <a:srgbClr val="1B1A5A"/>
                </a:solidFill>
                <a:latin typeface="Arial Narrow" panose="020B0606020202030204" pitchFamily="34" charset="0"/>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Clinical Pharmacology and Dosing of DOACs</a:t>
            </a:r>
            <a:endParaRPr lang="en-CA" sz="3200" b="1" dirty="0">
              <a:solidFill>
                <a:srgbClr val="0070C0"/>
              </a:solidFill>
              <a:latin typeface="Arial Narrow" panose="020B0606020202030204" pitchFamily="34" charset="0"/>
              <a:cs typeface="Aharoni" panose="02010803020104030203" pitchFamily="2" charset="-79"/>
            </a:endParaRPr>
          </a:p>
        </p:txBody>
      </p:sp>
      <p:graphicFrame>
        <p:nvGraphicFramePr>
          <p:cNvPr id="43" name="Table 42">
            <a:extLst>
              <a:ext uri="{FF2B5EF4-FFF2-40B4-BE49-F238E27FC236}">
                <a16:creationId xmlns:a16="http://schemas.microsoft.com/office/drawing/2014/main" id="{A55070E0-64A1-47A5-855C-259C15119F13}"/>
              </a:ext>
            </a:extLst>
          </p:cNvPr>
          <p:cNvGraphicFramePr>
            <a:graphicFrameLocks noGrp="1"/>
          </p:cNvGraphicFramePr>
          <p:nvPr>
            <p:extLst>
              <p:ext uri="{D42A27DB-BD31-4B8C-83A1-F6EECF244321}">
                <p14:modId xmlns:p14="http://schemas.microsoft.com/office/powerpoint/2010/main" val="2796370624"/>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856605251"/>
                  </a:ext>
                </a:extLst>
              </a:tr>
            </a:tbl>
          </a:graphicData>
        </a:graphic>
      </p:graphicFrame>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r>
              <a:rPr lang="fr-FR" altLang="en-US" sz="900" dirty="0">
                <a:solidFill>
                  <a:schemeClr val="bg1"/>
                </a:solidFill>
                <a:latin typeface="Arial Narrow" panose="020B0606020202030204" pitchFamily="34" charset="0"/>
                <a:cs typeface="Lato"/>
              </a:rPr>
              <a:t>Pfizer Canada Inc./BMS Canada.  Eliquis (</a:t>
            </a:r>
            <a:r>
              <a:rPr lang="fr-FR" altLang="en-US" sz="900" dirty="0" err="1">
                <a:solidFill>
                  <a:schemeClr val="bg1"/>
                </a:solidFill>
                <a:latin typeface="Arial Narrow" panose="020B0606020202030204" pitchFamily="34" charset="0"/>
                <a:cs typeface="Lato"/>
              </a:rPr>
              <a:t>apixaban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June 16, 2016.</a:t>
            </a:r>
          </a:p>
          <a:p>
            <a:r>
              <a:rPr lang="fr-FR" altLang="en-US" sz="900" dirty="0">
                <a:solidFill>
                  <a:schemeClr val="bg1"/>
                </a:solidFill>
                <a:latin typeface="Arial Narrow" panose="020B0606020202030204" pitchFamily="34" charset="0"/>
                <a:cs typeface="Lato"/>
              </a:rPr>
              <a:t>Boehringer </a:t>
            </a:r>
            <a:r>
              <a:rPr lang="fr-FR" altLang="en-US" sz="900" dirty="0" err="1">
                <a:solidFill>
                  <a:schemeClr val="bg1"/>
                </a:solidFill>
                <a:latin typeface="Arial Narrow" panose="020B0606020202030204" pitchFamily="34" charset="0"/>
                <a:cs typeface="Lato"/>
              </a:rPr>
              <a:t>Ingelheim</a:t>
            </a:r>
            <a:r>
              <a:rPr lang="fr-FR" altLang="en-US" sz="900" dirty="0">
                <a:solidFill>
                  <a:schemeClr val="bg1"/>
                </a:solidFill>
                <a:latin typeface="Arial Narrow" panose="020B0606020202030204" pitchFamily="34" charset="0"/>
                <a:cs typeface="Lato"/>
              </a:rPr>
              <a:t> Canada Ltd. Pradaxa (</a:t>
            </a:r>
            <a:r>
              <a:rPr lang="fr-FR" altLang="en-US" sz="900" dirty="0" err="1">
                <a:solidFill>
                  <a:schemeClr val="bg1"/>
                </a:solidFill>
                <a:latin typeface="Arial Narrow" panose="020B0606020202030204" pitchFamily="34" charset="0"/>
                <a:cs typeface="Lato"/>
              </a:rPr>
              <a:t>dagbatran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August 11, 2016.</a:t>
            </a:r>
          </a:p>
          <a:p>
            <a:r>
              <a:rPr lang="fr-FR" altLang="en-US" sz="900" dirty="0">
                <a:solidFill>
                  <a:schemeClr val="bg1"/>
                </a:solidFill>
                <a:latin typeface="Arial Narrow" panose="020B0606020202030204" pitchFamily="34" charset="0"/>
                <a:cs typeface="Lato"/>
              </a:rPr>
              <a:t>Bayer Inc. Xarelto (</a:t>
            </a:r>
            <a:r>
              <a:rPr lang="fr-FR" altLang="en-US" sz="900" dirty="0" err="1">
                <a:solidFill>
                  <a:schemeClr val="bg1"/>
                </a:solidFill>
                <a:latin typeface="Arial Narrow" panose="020B0606020202030204" pitchFamily="34" charset="0"/>
                <a:cs typeface="Lato"/>
              </a:rPr>
              <a:t>rivaroxaban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July 20, 2015.</a:t>
            </a:r>
          </a:p>
          <a:p>
            <a:r>
              <a:rPr lang="fr-FR" altLang="en-US" sz="900" dirty="0" err="1">
                <a:solidFill>
                  <a:schemeClr val="bg1"/>
                </a:solidFill>
                <a:latin typeface="Arial Narrow" panose="020B0606020202030204" pitchFamily="34" charset="0"/>
                <a:cs typeface="Lato"/>
              </a:rPr>
              <a:t>Daiichi</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Sankyp</a:t>
            </a:r>
            <a:r>
              <a:rPr lang="fr-FR" altLang="en-US" sz="900" dirty="0">
                <a:solidFill>
                  <a:schemeClr val="bg1"/>
                </a:solidFill>
                <a:latin typeface="Arial Narrow" panose="020B0606020202030204" pitchFamily="34" charset="0"/>
                <a:cs typeface="Lato"/>
              </a:rPr>
              <a:t> Inc. </a:t>
            </a:r>
            <a:r>
              <a:rPr lang="fr-FR" altLang="en-US" sz="900" dirty="0" err="1">
                <a:solidFill>
                  <a:schemeClr val="bg1"/>
                </a:solidFill>
                <a:latin typeface="Arial Narrow" panose="020B0606020202030204" pitchFamily="34" charset="0"/>
                <a:cs typeface="Lato"/>
              </a:rPr>
              <a:t>Lixiana</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edoxaban</a:t>
            </a:r>
            <a:r>
              <a:rPr lang="fr-FR" altLang="en-US" sz="900" dirty="0">
                <a:solidFill>
                  <a:schemeClr val="bg1"/>
                </a:solidFill>
                <a:latin typeface="Arial Narrow" panose="020B0606020202030204" pitchFamily="34" charset="0"/>
                <a:cs typeface="Lato"/>
              </a:rPr>
              <a:t>) Product </a:t>
            </a:r>
            <a:r>
              <a:rPr lang="fr-FR" altLang="en-US" sz="900" dirty="0" err="1">
                <a:solidFill>
                  <a:schemeClr val="bg1"/>
                </a:solidFill>
                <a:latin typeface="Arial Narrow" panose="020B0606020202030204" pitchFamily="34" charset="0"/>
                <a:cs typeface="Lato"/>
              </a:rPr>
              <a:t>Monograph</a:t>
            </a:r>
            <a:r>
              <a:rPr lang="fr-FR" altLang="en-US" sz="900" dirty="0">
                <a:solidFill>
                  <a:schemeClr val="bg1"/>
                </a:solidFill>
                <a:latin typeface="Arial Narrow" panose="020B0606020202030204" pitchFamily="34" charset="0"/>
                <a:cs typeface="Lato"/>
              </a:rPr>
              <a:t>. </a:t>
            </a:r>
            <a:r>
              <a:rPr lang="fr-FR" altLang="en-US" sz="900" dirty="0" err="1">
                <a:solidFill>
                  <a:schemeClr val="bg1"/>
                </a:solidFill>
                <a:latin typeface="Arial Narrow" panose="020B0606020202030204" pitchFamily="34" charset="0"/>
                <a:cs typeface="Lato"/>
              </a:rPr>
              <a:t>November</a:t>
            </a:r>
            <a:r>
              <a:rPr lang="fr-FR" altLang="en-US" sz="900" dirty="0">
                <a:solidFill>
                  <a:schemeClr val="bg1"/>
                </a:solidFill>
                <a:latin typeface="Arial Narrow" panose="020B0606020202030204" pitchFamily="34" charset="0"/>
                <a:cs typeface="Lato"/>
              </a:rPr>
              <a:t> 2, 2016.</a:t>
            </a:r>
          </a:p>
          <a:p>
            <a:endParaRPr lang="fr-FR" altLang="en-US" sz="900" dirty="0">
              <a:solidFill>
                <a:schemeClr val="bg1"/>
              </a:solidFill>
              <a:latin typeface="Arial Narrow" panose="020B0606020202030204" pitchFamily="34" charset="0"/>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3911335" y="62462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38864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Considerations for Dosing of DOACs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Pfizer Canada Inc./BMS Canada.  Eliquis (</a:t>
            </a:r>
            <a:r>
              <a:rPr lang="fr-FR" altLang="en-US" sz="900" dirty="0" err="1">
                <a:solidFill>
                  <a:prstClr val="white"/>
                </a:solidFill>
                <a:latin typeface="Arial Narrow" panose="020B0606020202030204" pitchFamily="34" charset="0"/>
                <a:cs typeface="Lato"/>
              </a:rPr>
              <a:t>apixaban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2018.</a:t>
            </a:r>
          </a:p>
          <a:p>
            <a:pPr lvl="0">
              <a:defRPr/>
            </a:pPr>
            <a:r>
              <a:rPr lang="fr-FR" altLang="en-US" sz="900" dirty="0">
                <a:solidFill>
                  <a:prstClr val="white"/>
                </a:solidFill>
                <a:latin typeface="Arial Narrow" panose="020B0606020202030204" pitchFamily="34" charset="0"/>
                <a:cs typeface="Lato"/>
              </a:rPr>
              <a:t>Boehringer </a:t>
            </a:r>
            <a:r>
              <a:rPr lang="fr-FR" altLang="en-US" sz="900" dirty="0" err="1">
                <a:solidFill>
                  <a:prstClr val="white"/>
                </a:solidFill>
                <a:latin typeface="Arial Narrow" panose="020B0606020202030204" pitchFamily="34" charset="0"/>
                <a:cs typeface="Lato"/>
              </a:rPr>
              <a:t>Ingelheim</a:t>
            </a:r>
            <a:r>
              <a:rPr lang="fr-FR" altLang="en-US" sz="900" dirty="0">
                <a:solidFill>
                  <a:prstClr val="white"/>
                </a:solidFill>
                <a:latin typeface="Arial Narrow" panose="020B0606020202030204" pitchFamily="34" charset="0"/>
                <a:cs typeface="Lato"/>
              </a:rPr>
              <a:t> Canada Ltd. Pradaxa (</a:t>
            </a:r>
            <a:r>
              <a:rPr lang="fr-FR" altLang="en-US" sz="900" dirty="0" err="1">
                <a:solidFill>
                  <a:prstClr val="white"/>
                </a:solidFill>
                <a:latin typeface="Arial Narrow" panose="020B0606020202030204" pitchFamily="34" charset="0"/>
                <a:cs typeface="Lato"/>
              </a:rPr>
              <a:t>dagbatran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August 11, 2016.</a:t>
            </a:r>
          </a:p>
          <a:p>
            <a:pPr lvl="0">
              <a:defRPr/>
            </a:pPr>
            <a:r>
              <a:rPr lang="fr-FR" altLang="en-US" sz="900" dirty="0">
                <a:solidFill>
                  <a:prstClr val="white"/>
                </a:solidFill>
                <a:latin typeface="Arial Narrow" panose="020B0606020202030204" pitchFamily="34" charset="0"/>
                <a:cs typeface="Lato"/>
              </a:rPr>
              <a:t>Bayer Inc. Xarelto (</a:t>
            </a:r>
            <a:r>
              <a:rPr lang="fr-FR" altLang="en-US" sz="900" dirty="0" err="1">
                <a:solidFill>
                  <a:prstClr val="white"/>
                </a:solidFill>
                <a:latin typeface="Arial Narrow" panose="020B0606020202030204" pitchFamily="34" charset="0"/>
                <a:cs typeface="Lato"/>
              </a:rPr>
              <a:t>rivaroxaban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2018.</a:t>
            </a:r>
          </a:p>
          <a:p>
            <a:pPr lvl="0">
              <a:defRPr/>
            </a:pPr>
            <a:r>
              <a:rPr lang="fr-FR" altLang="en-US" sz="900" dirty="0" err="1">
                <a:solidFill>
                  <a:prstClr val="white"/>
                </a:solidFill>
                <a:latin typeface="Arial Narrow" panose="020B0606020202030204" pitchFamily="34" charset="0"/>
                <a:cs typeface="Lato"/>
              </a:rPr>
              <a:t>Daiichi</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Sankyp</a:t>
            </a:r>
            <a:r>
              <a:rPr lang="fr-FR" altLang="en-US" sz="900" dirty="0">
                <a:solidFill>
                  <a:prstClr val="white"/>
                </a:solidFill>
                <a:latin typeface="Arial Narrow" panose="020B0606020202030204" pitchFamily="34" charset="0"/>
                <a:cs typeface="Lato"/>
              </a:rPr>
              <a:t> Inc. </a:t>
            </a:r>
            <a:r>
              <a:rPr lang="fr-FR" altLang="en-US" sz="900" dirty="0" err="1">
                <a:solidFill>
                  <a:prstClr val="white"/>
                </a:solidFill>
                <a:latin typeface="Arial Narrow" panose="020B0606020202030204" pitchFamily="34" charset="0"/>
                <a:cs typeface="Lato"/>
              </a:rPr>
              <a:t>Lixiana</a:t>
            </a:r>
            <a:r>
              <a:rPr lang="fr-FR" altLang="en-US" sz="900" dirty="0">
                <a:solidFill>
                  <a:prstClr val="white"/>
                </a:solidFill>
                <a:latin typeface="Arial Narrow" panose="020B0606020202030204" pitchFamily="34" charset="0"/>
                <a:cs typeface="Lato"/>
              </a:rPr>
              <a:t> (</a:t>
            </a:r>
            <a:r>
              <a:rPr lang="fr-FR" altLang="en-US" sz="900" dirty="0" err="1">
                <a:solidFill>
                  <a:prstClr val="white"/>
                </a:solidFill>
                <a:latin typeface="Arial Narrow" panose="020B0606020202030204" pitchFamily="34" charset="0"/>
                <a:cs typeface="Lato"/>
              </a:rPr>
              <a:t>edoxaban</a:t>
            </a:r>
            <a:r>
              <a:rPr lang="fr-FR" altLang="en-US" sz="900" dirty="0">
                <a:solidFill>
                  <a:prstClr val="white"/>
                </a:solidFill>
                <a:latin typeface="Arial Narrow" panose="020B0606020202030204" pitchFamily="34" charset="0"/>
                <a:cs typeface="Lato"/>
              </a:rPr>
              <a:t>) Product </a:t>
            </a:r>
            <a:r>
              <a:rPr lang="fr-FR" altLang="en-US" sz="900" dirty="0" err="1">
                <a:solidFill>
                  <a:prstClr val="white"/>
                </a:solidFill>
                <a:latin typeface="Arial Narrow" panose="020B0606020202030204" pitchFamily="34" charset="0"/>
                <a:cs typeface="Lato"/>
              </a:rPr>
              <a:t>Monograph</a:t>
            </a:r>
            <a:r>
              <a:rPr lang="fr-FR" altLang="en-US" sz="9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3" name="Picture 2">
            <a:extLst>
              <a:ext uri="{FF2B5EF4-FFF2-40B4-BE49-F238E27FC236}">
                <a16:creationId xmlns:a16="http://schemas.microsoft.com/office/drawing/2014/main" id="{A5C8921B-D1C6-437E-8B45-3ECB1DFC7644}"/>
              </a:ext>
            </a:extLst>
          </p:cNvPr>
          <p:cNvPicPr>
            <a:picLocks noChangeAspect="1"/>
          </p:cNvPicPr>
          <p:nvPr/>
        </p:nvPicPr>
        <p:blipFill>
          <a:blip r:embed="rId6"/>
          <a:stretch>
            <a:fillRect/>
          </a:stretch>
        </p:blipFill>
        <p:spPr>
          <a:xfrm>
            <a:off x="615311" y="1313399"/>
            <a:ext cx="8123085" cy="4633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99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41651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55293"/>
            <a:ext cx="6716601" cy="1200329"/>
          </a:xfrm>
          <a:prstGeom prst="rect">
            <a:avLst/>
          </a:prstGeom>
          <a:noFill/>
        </p:spPr>
        <p:txBody>
          <a:bodyPr wrap="square">
            <a:spAutoFit/>
          </a:bodyPr>
          <a:lstStyle/>
          <a:p>
            <a:pPr lvl="0">
              <a:defRPr/>
            </a:pPr>
            <a:r>
              <a:rPr lang="en-CA" sz="2400" b="1" dirty="0">
                <a:solidFill>
                  <a:srgbClr val="183059"/>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9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4" name="Picture 3">
            <a:extLst>
              <a:ext uri="{FF2B5EF4-FFF2-40B4-BE49-F238E27FC236}">
                <a16:creationId xmlns:a16="http://schemas.microsoft.com/office/drawing/2014/main" id="{BE8121D7-BE0F-493B-B633-0E24FE420843}"/>
              </a:ext>
            </a:extLst>
          </p:cNvPr>
          <p:cNvPicPr>
            <a:picLocks noChangeAspect="1"/>
          </p:cNvPicPr>
          <p:nvPr/>
        </p:nvPicPr>
        <p:blipFill>
          <a:blip r:embed="rId6"/>
          <a:stretch>
            <a:fillRect/>
          </a:stretch>
        </p:blipFill>
        <p:spPr>
          <a:xfrm>
            <a:off x="1075685" y="1553611"/>
            <a:ext cx="6992630" cy="4487548"/>
          </a:xfrm>
          <a:prstGeom prst="rect">
            <a:avLst/>
          </a:prstGeom>
        </p:spPr>
      </p:pic>
    </p:spTree>
    <p:extLst>
      <p:ext uri="{BB962C8B-B14F-4D97-AF65-F5344CB8AC3E}">
        <p14:creationId xmlns:p14="http://schemas.microsoft.com/office/powerpoint/2010/main" val="107084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DOAC Antidotes</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extLst>
              <p:ext uri="{D42A27DB-BD31-4B8C-83A1-F6EECF244321}">
                <p14:modId xmlns:p14="http://schemas.microsoft.com/office/powerpoint/2010/main" val="1192466163"/>
              </p:ext>
            </p:extLst>
          </p:nvPr>
        </p:nvGraphicFramePr>
        <p:xfrm>
          <a:off x="274320" y="163132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129138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2374489"/>
            <a:ext cx="7166466"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patterns of reduced dose use in Canada? </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474"/>
            <a:ext cx="6408319"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Appropriate Use of Antithrombotic Medications in Canadian Patients with NVAF</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sp>
        <p:nvSpPr>
          <p:cNvPr id="14" name="TextBox 13">
            <a:extLst>
              <a:ext uri="{FF2B5EF4-FFF2-40B4-BE49-F238E27FC236}">
                <a16:creationId xmlns:a16="http://schemas.microsoft.com/office/drawing/2014/main" id="{0B1A95A2-E232-4D4B-B364-ED43630DFEB5}"/>
              </a:ext>
            </a:extLst>
          </p:cNvPr>
          <p:cNvSpPr txBox="1"/>
          <p:nvPr/>
        </p:nvSpPr>
        <p:spPr>
          <a:xfrm>
            <a:off x="228127" y="1428937"/>
            <a:ext cx="8915873" cy="4593866"/>
          </a:xfrm>
          <a:prstGeom prst="rect">
            <a:avLst/>
          </a:prstGeom>
          <a:noFill/>
        </p:spPr>
        <p:txBody>
          <a:bodyPr wrap="square" lIns="38397" tIns="19199" rIns="38397" bIns="19199" rtlCol="0">
            <a:spAutoFit/>
          </a:bodyPr>
          <a:lstStyle/>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83059"/>
                  </a:solidFill>
                  <a:prstDash val="solid"/>
                </a:ln>
                <a:solidFill>
                  <a:srgbClr val="00B0F0"/>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00B0F0"/>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00B0F0"/>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15" name="Text Box 3">
            <a:extLst>
              <a:ext uri="{FF2B5EF4-FFF2-40B4-BE49-F238E27FC236}">
                <a16:creationId xmlns:a16="http://schemas.microsoft.com/office/drawing/2014/main" id="{D0D71F70-7396-45E5-BC57-5292DB34E524}"/>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Tree>
    <p:extLst>
      <p:ext uri="{BB962C8B-B14F-4D97-AF65-F5344CB8AC3E}">
        <p14:creationId xmlns:p14="http://schemas.microsoft.com/office/powerpoint/2010/main" val="29798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49474"/>
            <a:ext cx="6408319" cy="523220"/>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DOAC Dose and Lower Dose Concordance*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18" name="Picture 17" descr="A drawing of a face&#10;&#10;Description generated with high confidence">
            <a:extLst>
              <a:ext uri="{FF2B5EF4-FFF2-40B4-BE49-F238E27FC236}">
                <a16:creationId xmlns:a16="http://schemas.microsoft.com/office/drawing/2014/main" id="{E5B80242-593A-4F45-AF91-4A5928608CAE}"/>
              </a:ext>
            </a:extLst>
          </p:cNvPr>
          <p:cNvPicPr>
            <a:picLocks noChangeAspect="1"/>
          </p:cNvPicPr>
          <p:nvPr/>
        </p:nvPicPr>
        <p:blipFill>
          <a:blip r:embed="rId6"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19" name="Chart 18">
            <a:extLst>
              <a:ext uri="{FF2B5EF4-FFF2-40B4-BE49-F238E27FC236}">
                <a16:creationId xmlns:a16="http://schemas.microsoft.com/office/drawing/2014/main" id="{CA2B4B1C-4414-4F8C-B142-A7A0275EA121}"/>
              </a:ext>
            </a:extLst>
          </p:cNvPr>
          <p:cNvGraphicFramePr/>
          <p:nvPr>
            <p:extLst>
              <p:ext uri="{D42A27DB-BD31-4B8C-83A1-F6EECF244321}">
                <p14:modId xmlns:p14="http://schemas.microsoft.com/office/powerpoint/2010/main" val="2141817899"/>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19548227-9C3C-43CD-AAEE-3B71B4B2F9DB}"/>
              </a:ext>
            </a:extLst>
          </p:cNvPr>
          <p:cNvGraphicFramePr/>
          <p:nvPr>
            <p:extLst>
              <p:ext uri="{D42A27DB-BD31-4B8C-83A1-F6EECF244321}">
                <p14:modId xmlns:p14="http://schemas.microsoft.com/office/powerpoint/2010/main" val="1090914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 name="Chart 21">
            <a:extLst>
              <a:ext uri="{FF2B5EF4-FFF2-40B4-BE49-F238E27FC236}">
                <a16:creationId xmlns:a16="http://schemas.microsoft.com/office/drawing/2014/main" id="{D6887B70-2C07-4061-B691-62D1778CCAB4}"/>
              </a:ext>
            </a:extLst>
          </p:cNvPr>
          <p:cNvGraphicFramePr/>
          <p:nvPr>
            <p:extLst>
              <p:ext uri="{D42A27DB-BD31-4B8C-83A1-F6EECF244321}">
                <p14:modId xmlns:p14="http://schemas.microsoft.com/office/powerpoint/2010/main" val="3411247055"/>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10"/>
          </a:graphicData>
        </a:graphic>
      </p:graphicFrame>
      <p:sp>
        <p:nvSpPr>
          <p:cNvPr id="2" name="TextBox 1">
            <a:extLst>
              <a:ext uri="{FF2B5EF4-FFF2-40B4-BE49-F238E27FC236}">
                <a16:creationId xmlns:a16="http://schemas.microsoft.com/office/drawing/2014/main" id="{ADFFE308-16B7-4070-8711-41400F1B4A85}"/>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3" name="TextBox 22">
            <a:extLst>
              <a:ext uri="{FF2B5EF4-FFF2-40B4-BE49-F238E27FC236}">
                <a16:creationId xmlns:a16="http://schemas.microsoft.com/office/drawing/2014/main" id="{6B61A9FD-87A9-4A7F-BE2F-267C6D051F79}"/>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4" name="TextBox 23">
            <a:extLst>
              <a:ext uri="{FF2B5EF4-FFF2-40B4-BE49-F238E27FC236}">
                <a16:creationId xmlns:a16="http://schemas.microsoft.com/office/drawing/2014/main" id="{110381A3-DAAD-4615-A106-0C1BA5610B49}"/>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25" name="Rectangle 24">
            <a:extLst>
              <a:ext uri="{FF2B5EF4-FFF2-40B4-BE49-F238E27FC236}">
                <a16:creationId xmlns:a16="http://schemas.microsoft.com/office/drawing/2014/main" id="{63B65967-35D1-4D5B-9280-10E053AEC85F}"/>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Tree>
    <p:extLst>
      <p:ext uri="{BB962C8B-B14F-4D97-AF65-F5344CB8AC3E}">
        <p14:creationId xmlns:p14="http://schemas.microsoft.com/office/powerpoint/2010/main" val="165755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Presenter Disclosure</a:t>
            </a:r>
          </a:p>
        </p:txBody>
      </p:sp>
      <p:sp>
        <p:nvSpPr>
          <p:cNvPr id="14" name="Content Placeholder 2">
            <a:extLst>
              <a:ext uri="{FF2B5EF4-FFF2-40B4-BE49-F238E27FC236}">
                <a16:creationId xmlns:a16="http://schemas.microsoft.com/office/drawing/2014/main" id="{D3CE8127-60DD-4326-83FE-F3F50FAFFC8A}"/>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00B0F0"/>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877353"/>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54913"/>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632098" y="1317081"/>
            <a:ext cx="7166466" cy="646331"/>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real world data good for? </a:t>
            </a: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370039"/>
            <a:ext cx="1094480" cy="10944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F96887-E4E9-46D3-988F-9BE617A7B826}"/>
              </a:ext>
            </a:extLst>
          </p:cNvPr>
          <p:cNvSpPr/>
          <p:nvPr/>
        </p:nvSpPr>
        <p:spPr>
          <a:xfrm>
            <a:off x="0" y="3739289"/>
            <a:ext cx="9144000" cy="1494239"/>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Hexagon 9">
            <a:extLst>
              <a:ext uri="{FF2B5EF4-FFF2-40B4-BE49-F238E27FC236}">
                <a16:creationId xmlns:a16="http://schemas.microsoft.com/office/drawing/2014/main" id="{A0799454-D842-44BC-8966-BDB028D5472D}"/>
              </a:ext>
            </a:extLst>
          </p:cNvPr>
          <p:cNvSpPr/>
          <p:nvPr/>
        </p:nvSpPr>
        <p:spPr>
          <a:xfrm>
            <a:off x="151640" y="3016849"/>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54ED0BD-5881-4F8D-83E7-D1C1C70EBFFB}"/>
              </a:ext>
            </a:extLst>
          </p:cNvPr>
          <p:cNvSpPr/>
          <p:nvPr/>
        </p:nvSpPr>
        <p:spPr>
          <a:xfrm>
            <a:off x="1632098" y="3861564"/>
            <a:ext cx="7166466"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real-world outcomes in patients receiving DOACs? </a:t>
            </a:r>
          </a:p>
        </p:txBody>
      </p:sp>
      <p:pic>
        <p:nvPicPr>
          <p:cNvPr id="12" name="Picture 4" descr="Related image">
            <a:extLst>
              <a:ext uri="{FF2B5EF4-FFF2-40B4-BE49-F238E27FC236}">
                <a16:creationId xmlns:a16="http://schemas.microsoft.com/office/drawing/2014/main" id="{1CACBB9E-E1BE-47A4-A8C7-2A2192C59EFC}"/>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3231975"/>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2" name="Straight Connector 241">
            <a:extLst>
              <a:ext uri="{FF2B5EF4-FFF2-40B4-BE49-F238E27FC236}">
                <a16:creationId xmlns:a16="http://schemas.microsoft.com/office/drawing/2014/main" id="{8979D22D-D213-4EE1-BDE0-5D63231BA240}"/>
              </a:ext>
            </a:extLst>
          </p:cNvPr>
          <p:cNvCxnSpPr/>
          <p:nvPr/>
        </p:nvCxnSpPr>
        <p:spPr>
          <a:xfrm flipH="1">
            <a:off x="7009349" y="5459686"/>
            <a:ext cx="1463040" cy="0"/>
          </a:xfrm>
          <a:prstGeom prst="line">
            <a:avLst/>
          </a:prstGeom>
          <a:noFill/>
          <a:ln w="28575" cap="flat" cmpd="sng" algn="ctr">
            <a:solidFill>
              <a:srgbClr val="44546A"/>
            </a:solidFill>
            <a:prstDash val="solid"/>
            <a:miter lim="800000"/>
          </a:ln>
          <a:effectLst/>
        </p:spPr>
      </p:cxnSp>
      <p:pic>
        <p:nvPicPr>
          <p:cNvPr id="2" name="Picture 1">
            <a:extLst>
              <a:ext uri="{FF2B5EF4-FFF2-40B4-BE49-F238E27FC236}">
                <a16:creationId xmlns:a16="http://schemas.microsoft.com/office/drawing/2014/main" id="{9AFB0E86-66D4-41B5-A3FA-A129DFF0FF9F}"/>
              </a:ext>
            </a:extLst>
          </p:cNvPr>
          <p:cNvPicPr>
            <a:picLocks noChangeAspect="1"/>
          </p:cNvPicPr>
          <p:nvPr/>
        </p:nvPicPr>
        <p:blipFill>
          <a:blip r:embed="rId3"/>
          <a:stretch>
            <a:fillRect/>
          </a:stretch>
        </p:blipFill>
        <p:spPr>
          <a:xfrm>
            <a:off x="1510232" y="1497044"/>
            <a:ext cx="6164583" cy="4765853"/>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Hierarchy of Medical Evidence </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cxnSp>
        <p:nvCxnSpPr>
          <p:cNvPr id="229" name="Straight Arrow Connector 228">
            <a:extLst>
              <a:ext uri="{FF2B5EF4-FFF2-40B4-BE49-F238E27FC236}">
                <a16:creationId xmlns:a16="http://schemas.microsoft.com/office/drawing/2014/main" id="{B3C2411E-D748-45AE-992E-E2E9598F74FB}"/>
              </a:ext>
            </a:extLst>
          </p:cNvPr>
          <p:cNvCxnSpPr/>
          <p:nvPr/>
        </p:nvCxnSpPr>
        <p:spPr>
          <a:xfrm flipH="1">
            <a:off x="1100579" y="1917007"/>
            <a:ext cx="16494" cy="3925926"/>
          </a:xfrm>
          <a:prstGeom prst="straightConnector1">
            <a:avLst/>
          </a:prstGeom>
          <a:noFill/>
          <a:ln w="28575" cap="flat" cmpd="sng" algn="ctr">
            <a:solidFill>
              <a:srgbClr val="44546A"/>
            </a:solidFill>
            <a:prstDash val="solid"/>
            <a:miter lim="800000"/>
            <a:headEnd type="arrow"/>
            <a:tailEnd type="arrow"/>
          </a:ln>
          <a:effectLst/>
        </p:spPr>
      </p:cxnSp>
      <p:cxnSp>
        <p:nvCxnSpPr>
          <p:cNvPr id="243" name="Straight Connector 242">
            <a:extLst>
              <a:ext uri="{FF2B5EF4-FFF2-40B4-BE49-F238E27FC236}">
                <a16:creationId xmlns:a16="http://schemas.microsoft.com/office/drawing/2014/main" id="{67EA1A1A-EFD7-4D58-BC88-5FFB35582294}"/>
              </a:ext>
            </a:extLst>
          </p:cNvPr>
          <p:cNvCxnSpPr/>
          <p:nvPr/>
        </p:nvCxnSpPr>
        <p:spPr>
          <a:xfrm>
            <a:off x="6298038" y="3253051"/>
            <a:ext cx="2160747" cy="0"/>
          </a:xfrm>
          <a:prstGeom prst="line">
            <a:avLst/>
          </a:prstGeom>
          <a:noFill/>
          <a:ln w="28575" cap="flat" cmpd="sng" algn="ctr">
            <a:solidFill>
              <a:srgbClr val="44546A"/>
            </a:solidFill>
            <a:prstDash val="solid"/>
            <a:miter lim="800000"/>
          </a:ln>
          <a:effectLst/>
        </p:spPr>
      </p:cxnSp>
      <p:sp>
        <p:nvSpPr>
          <p:cNvPr id="244" name="TextBox 243">
            <a:extLst>
              <a:ext uri="{FF2B5EF4-FFF2-40B4-BE49-F238E27FC236}">
                <a16:creationId xmlns:a16="http://schemas.microsoft.com/office/drawing/2014/main" id="{0424B7F9-9A9D-4245-A117-30471FE1FD99}"/>
              </a:ext>
            </a:extLst>
          </p:cNvPr>
          <p:cNvSpPr txBox="1"/>
          <p:nvPr/>
        </p:nvSpPr>
        <p:spPr>
          <a:xfrm>
            <a:off x="6950097" y="3968946"/>
            <a:ext cx="1449436" cy="646331"/>
          </a:xfrm>
          <a:prstGeom prst="rect">
            <a:avLst/>
          </a:prstGeom>
          <a:noFill/>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245" name="Straight Arrow Connector 244">
            <a:extLst>
              <a:ext uri="{FF2B5EF4-FFF2-40B4-BE49-F238E27FC236}">
                <a16:creationId xmlns:a16="http://schemas.microsoft.com/office/drawing/2014/main" id="{BB2678EC-49F0-4D96-ABEE-3A76E8C13CA2}"/>
              </a:ext>
            </a:extLst>
          </p:cNvPr>
          <p:cNvCxnSpPr/>
          <p:nvPr/>
        </p:nvCxnSpPr>
        <p:spPr>
          <a:xfrm flipV="1">
            <a:off x="7735820" y="3440153"/>
            <a:ext cx="0" cy="485140"/>
          </a:xfrm>
          <a:prstGeom prst="straightConnector1">
            <a:avLst/>
          </a:prstGeom>
          <a:noFill/>
          <a:ln w="28575" cap="flat" cmpd="sng" algn="ctr">
            <a:solidFill>
              <a:srgbClr val="44546A"/>
            </a:solidFill>
            <a:prstDash val="solid"/>
            <a:miter lim="800000"/>
            <a:tailEnd type="arrow"/>
          </a:ln>
          <a:effectLst/>
        </p:spPr>
      </p:cxnSp>
      <p:cxnSp>
        <p:nvCxnSpPr>
          <p:cNvPr id="246" name="Straight Arrow Connector 245">
            <a:extLst>
              <a:ext uri="{FF2B5EF4-FFF2-40B4-BE49-F238E27FC236}">
                <a16:creationId xmlns:a16="http://schemas.microsoft.com/office/drawing/2014/main" id="{961D10C2-685D-4200-868D-D65FAC1B6D3B}"/>
              </a:ext>
            </a:extLst>
          </p:cNvPr>
          <p:cNvCxnSpPr/>
          <p:nvPr/>
        </p:nvCxnSpPr>
        <p:spPr>
          <a:xfrm>
            <a:off x="7735820" y="4751234"/>
            <a:ext cx="0" cy="485140"/>
          </a:xfrm>
          <a:prstGeom prst="straightConnector1">
            <a:avLst/>
          </a:prstGeom>
          <a:noFill/>
          <a:ln w="28575" cap="flat" cmpd="sng" algn="ctr">
            <a:solidFill>
              <a:srgbClr val="44546A"/>
            </a:solidFill>
            <a:prstDash val="solid"/>
            <a:miter lim="800000"/>
            <a:tailEnd type="arrow"/>
          </a:ln>
          <a:effectLst/>
        </p:spPr>
      </p:cxnSp>
      <p:sp>
        <p:nvSpPr>
          <p:cNvPr id="247" name="TextBox 246">
            <a:extLst>
              <a:ext uri="{FF2B5EF4-FFF2-40B4-BE49-F238E27FC236}">
                <a16:creationId xmlns:a16="http://schemas.microsoft.com/office/drawing/2014/main" id="{FD3E3C06-92ED-47C6-863E-DCD9805BB326}"/>
              </a:ext>
            </a:extLst>
          </p:cNvPr>
          <p:cNvSpPr txBox="1"/>
          <p:nvPr/>
        </p:nvSpPr>
        <p:spPr>
          <a:xfrm>
            <a:off x="548347" y="1497044"/>
            <a:ext cx="1120957" cy="369332"/>
          </a:xfrm>
          <a:prstGeom prst="rect">
            <a:avLst/>
          </a:prstGeom>
          <a:noFill/>
        </p:spPr>
        <p:txBody>
          <a:bodyPr wrap="none" lIns="0" tIns="0" rIns="0" bIns="0" rtlCol="0">
            <a:noAutofit/>
          </a:bodyPr>
          <a:lstStyle/>
          <a:p>
            <a:pPr algn="ctr" defTabSz="914400"/>
            <a:r>
              <a:rPr lang="en-US" b="1" dirty="0">
                <a:solidFill>
                  <a:srgbClr val="16823E">
                    <a:lumMod val="60000"/>
                    <a:lumOff val="40000"/>
                  </a:srgbClr>
                </a:solidFill>
                <a:latin typeface="Arial Narrow" panose="020B0606020202030204" pitchFamily="34" charset="0"/>
              </a:rPr>
              <a:t>Stronger</a:t>
            </a:r>
          </a:p>
        </p:txBody>
      </p:sp>
      <p:sp>
        <p:nvSpPr>
          <p:cNvPr id="248" name="TextBox 247">
            <a:extLst>
              <a:ext uri="{FF2B5EF4-FFF2-40B4-BE49-F238E27FC236}">
                <a16:creationId xmlns:a16="http://schemas.microsoft.com/office/drawing/2014/main" id="{6827453D-4E55-4EC4-9FE4-6CA119F60038}"/>
              </a:ext>
            </a:extLst>
          </p:cNvPr>
          <p:cNvSpPr txBox="1"/>
          <p:nvPr/>
        </p:nvSpPr>
        <p:spPr>
          <a:xfrm>
            <a:off x="633294" y="5919592"/>
            <a:ext cx="967558" cy="369332"/>
          </a:xfrm>
          <a:prstGeom prst="rect">
            <a:avLst/>
          </a:prstGeom>
          <a:noFill/>
        </p:spPr>
        <p:txBody>
          <a:bodyPr wrap="none" lIns="0" tIns="0" rIns="0" bIns="0" rtlCol="0">
            <a:noAutofit/>
          </a:bodyPr>
          <a:lstStyle/>
          <a:p>
            <a:pPr algn="ctr" defTabSz="914400"/>
            <a:r>
              <a:rPr lang="en-US" b="1" dirty="0">
                <a:solidFill>
                  <a:srgbClr val="D36737"/>
                </a:solidFill>
                <a:latin typeface="Arial Narrow" panose="020B0606020202030204" pitchFamily="34" charset="0"/>
              </a:rPr>
              <a:t>Weaker</a:t>
            </a:r>
          </a:p>
        </p:txBody>
      </p:sp>
    </p:spTree>
    <p:extLst>
      <p:ext uri="{BB962C8B-B14F-4D97-AF65-F5344CB8AC3E}">
        <p14:creationId xmlns:p14="http://schemas.microsoft.com/office/powerpoint/2010/main" val="184193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Not Medical Evidence </a:t>
            </a:r>
            <a:endPar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28" name="TextBox 27">
            <a:extLst>
              <a:ext uri="{FF2B5EF4-FFF2-40B4-BE49-F238E27FC236}">
                <a16:creationId xmlns:a16="http://schemas.microsoft.com/office/drawing/2014/main" id="{4A493055-FA10-4CEF-9A06-AD92D9C29C93}"/>
              </a:ext>
            </a:extLst>
          </p:cNvPr>
          <p:cNvSpPr txBox="1"/>
          <p:nvPr/>
        </p:nvSpPr>
        <p:spPr>
          <a:xfrm>
            <a:off x="586333" y="1707086"/>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00B0F0"/>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pic>
        <p:nvPicPr>
          <p:cNvPr id="3" name="Picture 2">
            <a:extLst>
              <a:ext uri="{FF2B5EF4-FFF2-40B4-BE49-F238E27FC236}">
                <a16:creationId xmlns:a16="http://schemas.microsoft.com/office/drawing/2014/main" id="{1287EE02-987B-4967-9DFC-AD021138C1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750" y="1368527"/>
            <a:ext cx="2146300" cy="2682875"/>
          </a:xfrm>
          <a:prstGeom prst="rect">
            <a:avLst/>
          </a:prstGeom>
        </p:spPr>
      </p:pic>
    </p:spTree>
    <p:extLst>
      <p:ext uri="{BB962C8B-B14F-4D97-AF65-F5344CB8AC3E}">
        <p14:creationId xmlns:p14="http://schemas.microsoft.com/office/powerpoint/2010/main" val="339828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What are RWD Studies Good for?</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28" name="TextBox 27">
            <a:extLst>
              <a:ext uri="{FF2B5EF4-FFF2-40B4-BE49-F238E27FC236}">
                <a16:creationId xmlns:a16="http://schemas.microsoft.com/office/drawing/2014/main" id="{4A493055-FA10-4CEF-9A06-AD92D9C29C93}"/>
              </a:ext>
            </a:extLst>
          </p:cNvPr>
          <p:cNvSpPr txBox="1"/>
          <p:nvPr/>
        </p:nvSpPr>
        <p:spPr>
          <a:xfrm>
            <a:off x="484733" y="1400258"/>
            <a:ext cx="8551219" cy="3431709"/>
          </a:xfrm>
          <a:prstGeom prst="rect">
            <a:avLst/>
          </a:prstGeom>
          <a:noFill/>
        </p:spPr>
        <p:txBody>
          <a:bodyPr wrap="none" lIns="0" tIns="0" rIns="0" bIns="0" rtlCol="0">
            <a:noAutofit/>
          </a:bodyPr>
          <a:lstStyle/>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00B0F0"/>
              </a:buClr>
              <a:buFont typeface="Wingdings" panose="05000000000000000000" pitchFamily="2" charset="2"/>
              <a:buChar char="§"/>
            </a:pPr>
            <a:r>
              <a:rPr lang="en-CA"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1303104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584775"/>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What is “Propensity Score Matching”?</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Modified from the logicofscience.com</a:t>
            </a:r>
          </a:p>
        </p:txBody>
      </p:sp>
      <p:sp>
        <p:nvSpPr>
          <p:cNvPr id="10" name="TextBox 9">
            <a:extLst>
              <a:ext uri="{FF2B5EF4-FFF2-40B4-BE49-F238E27FC236}">
                <a16:creationId xmlns:a16="http://schemas.microsoft.com/office/drawing/2014/main" id="{B2BF4C33-8808-42A6-B0FD-5944D01672F2}"/>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00B0F0"/>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37212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63350"/>
            <a:ext cx="6408319" cy="646331"/>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RWD Studies Are Different</a:t>
            </a:r>
            <a:endPar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Adapted from Dang A, Kaur K. </a:t>
            </a:r>
            <a:r>
              <a:rPr lang="en-CA" sz="1000" dirty="0" err="1">
                <a:solidFill>
                  <a:prstClr val="white"/>
                </a:solidFill>
                <a:latin typeface="Arial Narrow" panose="020B0606020202030204" pitchFamily="34" charset="0"/>
              </a:rPr>
              <a:t>Perspect</a:t>
            </a:r>
            <a:r>
              <a:rPr lang="en-CA" sz="1000" dirty="0">
                <a:solidFill>
                  <a:prstClr val="white"/>
                </a:solidFill>
                <a:latin typeface="Arial Narrow" panose="020B0606020202030204" pitchFamily="34" charset="0"/>
              </a:rPr>
              <a:t> Clin Res 2016; 7(1): 9-14.</a:t>
            </a:r>
          </a:p>
        </p:txBody>
      </p:sp>
      <p:graphicFrame>
        <p:nvGraphicFramePr>
          <p:cNvPr id="15" name="Group 82">
            <a:extLst>
              <a:ext uri="{FF2B5EF4-FFF2-40B4-BE49-F238E27FC236}">
                <a16:creationId xmlns:a16="http://schemas.microsoft.com/office/drawing/2014/main" id="{C26C0BEA-A9BE-475F-9CDA-CB3DDA2C6717}"/>
              </a:ext>
            </a:extLst>
          </p:cNvPr>
          <p:cNvGraphicFramePr>
            <a:graphicFrameLocks noGrp="1"/>
          </p:cNvGraphicFramePr>
          <p:nvPr>
            <p:extLst>
              <p:ext uri="{D42A27DB-BD31-4B8C-83A1-F6EECF244321}">
                <p14:modId xmlns:p14="http://schemas.microsoft.com/office/powerpoint/2010/main" val="1887926962"/>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 WORLD DATA</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9525" cap="flat" cmpd="sng" algn="ctr">
                      <a:solidFill>
                        <a:srgbClr val="4D6D7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8305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133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95424"/>
            <a:ext cx="6867311" cy="2123658"/>
          </a:xfrm>
          <a:prstGeom prst="rect">
            <a:avLst/>
          </a:prstGeom>
          <a:noFill/>
        </p:spPr>
        <p:txBody>
          <a:bodyPr wrap="square">
            <a:spAutoFit/>
          </a:bodyPr>
          <a:lstStyle/>
          <a:p>
            <a:pPr lvl="0">
              <a:defRPr/>
            </a:pPr>
            <a:r>
              <a:rPr kumimoji="0" lang="en-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DOACs as Compared to Warfarin</a:t>
            </a:r>
            <a:b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CA" sz="2800" b="1" dirty="0">
                <a:solidFill>
                  <a:srgbClr val="0070C0"/>
                </a:solidFill>
                <a:latin typeface="Arial Narrow" panose="020B0606020202030204" pitchFamily="34" charset="0"/>
                <a:cs typeface="Aharoni" panose="02010803020104030203" pitchFamily="2" charset="-79"/>
              </a:rPr>
              <a:t>Clinical Trials vs Real World Data (RWD) </a:t>
            </a:r>
            <a:br>
              <a:rPr lang="en-CA" sz="2800" b="1" dirty="0">
                <a:solidFill>
                  <a:srgbClr val="D36737"/>
                </a:solidFill>
                <a:latin typeface="Agency FB" panose="020B0503020202020204" pitchFamily="34" charset="0"/>
                <a:cs typeface="Aharoni" panose="02010803020104030203" pitchFamily="2" charset="-79"/>
              </a:rPr>
            </a:br>
            <a:br>
              <a:rPr lang="en-CA" sz="3600" b="1" dirty="0">
                <a:solidFill>
                  <a:srgbClr val="1B1A5A"/>
                </a:solidFill>
                <a:latin typeface="Agency FB" panose="020B0503020202020204" pitchFamily="34" charset="0"/>
                <a:cs typeface="Aharoni" panose="02010803020104030203" pitchFamily="2" charset="-79"/>
              </a:rPr>
            </a:br>
            <a:endParaRPr kumimoji="0" lang="en-CA" sz="32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396518"/>
            <a:ext cx="8754199" cy="535531"/>
          </a:xfrm>
          <a:prstGeom prst="rect">
            <a:avLst/>
          </a:prstGeom>
        </p:spPr>
        <p:txBody>
          <a:bodyPr wrap="square">
            <a:spAutoFit/>
          </a:bodyPr>
          <a:lstStyle/>
          <a:p>
            <a:pPr lvl="0" algn="ctr">
              <a:lnSpc>
                <a:spcPct val="90000"/>
              </a:lnSpc>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a:t>
            </a: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292672" y="5993655"/>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911963" y="6011287"/>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70" name="Left-Right Arrow 28">
            <a:extLst>
              <a:ext uri="{FF2B5EF4-FFF2-40B4-BE49-F238E27FC236}">
                <a16:creationId xmlns:a16="http://schemas.microsoft.com/office/drawing/2014/main" id="{4B6B85B8-6608-402B-9F83-8861056DBA04}"/>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6060566" y="6008608"/>
            <a:ext cx="18288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 Significant Difference </a:t>
            </a:r>
          </a:p>
        </p:txBody>
      </p:sp>
      <p:graphicFrame>
        <p:nvGraphicFramePr>
          <p:cNvPr id="42" name="Table 41">
            <a:extLst>
              <a:ext uri="{FF2B5EF4-FFF2-40B4-BE49-F238E27FC236}">
                <a16:creationId xmlns:a16="http://schemas.microsoft.com/office/drawing/2014/main" id="{44C83A65-69E7-470B-AC2D-7049CA4295D2}"/>
              </a:ext>
            </a:extLst>
          </p:cNvPr>
          <p:cNvGraphicFramePr>
            <a:graphicFrameLocks noGrp="1"/>
          </p:cNvGraphicFramePr>
          <p:nvPr>
            <p:extLst>
              <p:ext uri="{D42A27DB-BD31-4B8C-83A1-F6EECF244321}">
                <p14:modId xmlns:p14="http://schemas.microsoft.com/office/powerpoint/2010/main" val="3639724357"/>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B1A5A"/>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43" name="Arrow: Striped Right 42">
            <a:extLst>
              <a:ext uri="{FF2B5EF4-FFF2-40B4-BE49-F238E27FC236}">
                <a16:creationId xmlns:a16="http://schemas.microsoft.com/office/drawing/2014/main" id="{352C006F-FFD3-4920-ADB3-0A3F85A26F39}"/>
              </a:ext>
            </a:extLst>
          </p:cNvPr>
          <p:cNvSpPr/>
          <p:nvPr/>
        </p:nvSpPr>
        <p:spPr>
          <a:xfrm rot="5400000" flipV="1">
            <a:off x="2228052" y="2316508"/>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Arrow: Striped Right 43">
            <a:extLst>
              <a:ext uri="{FF2B5EF4-FFF2-40B4-BE49-F238E27FC236}">
                <a16:creationId xmlns:a16="http://schemas.microsoft.com/office/drawing/2014/main" id="{9C8AEB97-6726-45D1-B04F-A4239A86D9E3}"/>
              </a:ext>
            </a:extLst>
          </p:cNvPr>
          <p:cNvSpPr/>
          <p:nvPr/>
        </p:nvSpPr>
        <p:spPr>
          <a:xfrm rot="5400000" flipV="1">
            <a:off x="2228052" y="2978954"/>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Arrow: Striped Right 44">
            <a:extLst>
              <a:ext uri="{FF2B5EF4-FFF2-40B4-BE49-F238E27FC236}">
                <a16:creationId xmlns:a16="http://schemas.microsoft.com/office/drawing/2014/main" id="{4C01B506-631F-4198-99CE-AB327EDCA1B0}"/>
              </a:ext>
            </a:extLst>
          </p:cNvPr>
          <p:cNvSpPr/>
          <p:nvPr/>
        </p:nvSpPr>
        <p:spPr>
          <a:xfrm rot="5400000" flipV="1">
            <a:off x="2228052" y="364140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Left-Right Arrow 28">
            <a:extLst>
              <a:ext uri="{FF2B5EF4-FFF2-40B4-BE49-F238E27FC236}">
                <a16:creationId xmlns:a16="http://schemas.microsoft.com/office/drawing/2014/main" id="{B61FC3DC-2F19-4D7E-AEEB-83C8F6FA74B0}"/>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Arrow: Striped Right 46">
            <a:extLst>
              <a:ext uri="{FF2B5EF4-FFF2-40B4-BE49-F238E27FC236}">
                <a16:creationId xmlns:a16="http://schemas.microsoft.com/office/drawing/2014/main" id="{51B7A20C-8828-434D-87CE-C0938E5C24BD}"/>
              </a:ext>
            </a:extLst>
          </p:cNvPr>
          <p:cNvSpPr/>
          <p:nvPr/>
        </p:nvSpPr>
        <p:spPr>
          <a:xfrm rot="5400000" flipV="1">
            <a:off x="2228052" y="48748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Arrow: Striped Right 47">
            <a:extLst>
              <a:ext uri="{FF2B5EF4-FFF2-40B4-BE49-F238E27FC236}">
                <a16:creationId xmlns:a16="http://schemas.microsoft.com/office/drawing/2014/main" id="{711C7332-506E-4D7E-9A49-F36572DA5F87}"/>
              </a:ext>
            </a:extLst>
          </p:cNvPr>
          <p:cNvSpPr/>
          <p:nvPr/>
        </p:nvSpPr>
        <p:spPr>
          <a:xfrm rot="16200000">
            <a:off x="4647173" y="4203739"/>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Left-Right Arrow 28">
            <a:extLst>
              <a:ext uri="{FF2B5EF4-FFF2-40B4-BE49-F238E27FC236}">
                <a16:creationId xmlns:a16="http://schemas.microsoft.com/office/drawing/2014/main" id="{72B90A96-95D4-421B-B9DB-6EBC0C131484}"/>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0" name="Arrow: Striped Right 49">
            <a:extLst>
              <a:ext uri="{FF2B5EF4-FFF2-40B4-BE49-F238E27FC236}">
                <a16:creationId xmlns:a16="http://schemas.microsoft.com/office/drawing/2014/main" id="{56F51545-C6FD-4777-A11F-1923D759B328}"/>
              </a:ext>
            </a:extLst>
          </p:cNvPr>
          <p:cNvSpPr/>
          <p:nvPr/>
        </p:nvSpPr>
        <p:spPr>
          <a:xfrm rot="5400000" flipV="1">
            <a:off x="4639119"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Left-Right Arrow 28">
            <a:extLst>
              <a:ext uri="{FF2B5EF4-FFF2-40B4-BE49-F238E27FC236}">
                <a16:creationId xmlns:a16="http://schemas.microsoft.com/office/drawing/2014/main" id="{D65A6302-8DF7-4BD3-94D4-4F764232E96E}"/>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1" name="Arrow: Striped Right 60">
            <a:extLst>
              <a:ext uri="{FF2B5EF4-FFF2-40B4-BE49-F238E27FC236}">
                <a16:creationId xmlns:a16="http://schemas.microsoft.com/office/drawing/2014/main" id="{AAAF51A9-3BEF-4F1A-9CE0-83CA311D57C2}"/>
              </a:ext>
            </a:extLst>
          </p:cNvPr>
          <p:cNvSpPr/>
          <p:nvPr/>
        </p:nvSpPr>
        <p:spPr>
          <a:xfrm rot="5400000" flipV="1">
            <a:off x="4643774" y="230151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2" name="Arrow: Striped Right 61">
            <a:extLst>
              <a:ext uri="{FF2B5EF4-FFF2-40B4-BE49-F238E27FC236}">
                <a16:creationId xmlns:a16="http://schemas.microsoft.com/office/drawing/2014/main" id="{449CFA26-80F0-448A-B68B-1C1BCE9E0EDE}"/>
              </a:ext>
            </a:extLst>
          </p:cNvPr>
          <p:cNvSpPr/>
          <p:nvPr/>
        </p:nvSpPr>
        <p:spPr>
          <a:xfrm rot="16200000">
            <a:off x="7010339" y="4180664"/>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3" name="Left-Right Arrow 28">
            <a:extLst>
              <a:ext uri="{FF2B5EF4-FFF2-40B4-BE49-F238E27FC236}">
                <a16:creationId xmlns:a16="http://schemas.microsoft.com/office/drawing/2014/main" id="{4C5ACA20-C0B0-4850-9734-6D80D6AFCF63}"/>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4" name="Arrow: Striped Right 63">
            <a:extLst>
              <a:ext uri="{FF2B5EF4-FFF2-40B4-BE49-F238E27FC236}">
                <a16:creationId xmlns:a16="http://schemas.microsoft.com/office/drawing/2014/main" id="{9138AC9D-2F5D-426F-889E-DE62662B3175}"/>
              </a:ext>
            </a:extLst>
          </p:cNvPr>
          <p:cNvSpPr/>
          <p:nvPr/>
        </p:nvSpPr>
        <p:spPr>
          <a:xfrm rot="5400000" flipV="1">
            <a:off x="6997168"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5" name="Left-Right Arrow 28">
            <a:extLst>
              <a:ext uri="{FF2B5EF4-FFF2-40B4-BE49-F238E27FC236}">
                <a16:creationId xmlns:a16="http://schemas.microsoft.com/office/drawing/2014/main" id="{9B25B9E6-3CAA-4329-B573-0AA7CF31FC7D}"/>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4" name="Left-Right Arrow 28">
            <a:extLst>
              <a:ext uri="{FF2B5EF4-FFF2-40B4-BE49-F238E27FC236}">
                <a16:creationId xmlns:a16="http://schemas.microsoft.com/office/drawing/2014/main" id="{9AE5D1D7-844C-4615-8B2E-3FD76F326512}"/>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E9F430E-E3EE-49A3-ABB9-857FDE600F92}"/>
              </a:ext>
            </a:extLst>
          </p:cNvPr>
          <p:cNvSpPr/>
          <p:nvPr/>
        </p:nvSpPr>
        <p:spPr>
          <a:xfrm rot="5400000" flipV="1">
            <a:off x="3427161" y="230151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528B62B-7752-4929-B30F-2809A9C0F53F}"/>
              </a:ext>
            </a:extLst>
          </p:cNvPr>
          <p:cNvSpPr/>
          <p:nvPr/>
        </p:nvSpPr>
        <p:spPr>
          <a:xfrm rot="5400000" flipV="1">
            <a:off x="3427161" y="294376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Arrow: Striped Right 76">
            <a:extLst>
              <a:ext uri="{FF2B5EF4-FFF2-40B4-BE49-F238E27FC236}">
                <a16:creationId xmlns:a16="http://schemas.microsoft.com/office/drawing/2014/main" id="{2E98EF3F-FBA9-4CF5-A67E-369F1F06D62D}"/>
              </a:ext>
            </a:extLst>
          </p:cNvPr>
          <p:cNvSpPr/>
          <p:nvPr/>
        </p:nvSpPr>
        <p:spPr>
          <a:xfrm rot="5400000" flipV="1">
            <a:off x="3427161" y="358600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Arrow: Striped Right 77">
            <a:extLst>
              <a:ext uri="{FF2B5EF4-FFF2-40B4-BE49-F238E27FC236}">
                <a16:creationId xmlns:a16="http://schemas.microsoft.com/office/drawing/2014/main" id="{A53E3469-2BDA-4C32-A764-2C8FBC46CDFA}"/>
              </a:ext>
            </a:extLst>
          </p:cNvPr>
          <p:cNvSpPr/>
          <p:nvPr/>
        </p:nvSpPr>
        <p:spPr>
          <a:xfrm rot="5400000" flipV="1">
            <a:off x="3439539" y="4228250"/>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C12B839D-FB5E-4931-BC29-F16068847207}"/>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8A7729EC-E5A1-48F7-A88A-1B2E1C7D0E33}"/>
              </a:ext>
            </a:extLst>
          </p:cNvPr>
          <p:cNvSpPr/>
          <p:nvPr/>
        </p:nvSpPr>
        <p:spPr>
          <a:xfrm rot="5400000" flipV="1">
            <a:off x="5782738" y="291605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CD39E22E-1B1E-47F1-A22E-2D98F73FAF56}"/>
              </a:ext>
            </a:extLst>
          </p:cNvPr>
          <p:cNvSpPr/>
          <p:nvPr/>
        </p:nvSpPr>
        <p:spPr>
          <a:xfrm rot="5400000" flipV="1">
            <a:off x="5782738" y="3598185"/>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75DC37E0-F38A-4A38-B57C-00DA98475C7B}"/>
              </a:ext>
            </a:extLst>
          </p:cNvPr>
          <p:cNvSpPr/>
          <p:nvPr/>
        </p:nvSpPr>
        <p:spPr>
          <a:xfrm>
            <a:off x="5684213"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028C401F-1864-4D81-9B27-7C6983DCBE5E}"/>
              </a:ext>
            </a:extLst>
          </p:cNvPr>
          <p:cNvSpPr/>
          <p:nvPr/>
        </p:nvSpPr>
        <p:spPr>
          <a:xfrm rot="16200000">
            <a:off x="8184294" y="4180664"/>
            <a:ext cx="457200" cy="36576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Arrow: Striped Right 83">
            <a:extLst>
              <a:ext uri="{FF2B5EF4-FFF2-40B4-BE49-F238E27FC236}">
                <a16:creationId xmlns:a16="http://schemas.microsoft.com/office/drawing/2014/main" id="{A89344F3-FA28-420B-A408-4E3D5D7EB27A}"/>
              </a:ext>
            </a:extLst>
          </p:cNvPr>
          <p:cNvSpPr/>
          <p:nvPr/>
        </p:nvSpPr>
        <p:spPr>
          <a:xfrm rot="5400000" flipV="1">
            <a:off x="8173899" y="3573051"/>
            <a:ext cx="457200" cy="36576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5" name="Left-Right Arrow 28">
            <a:extLst>
              <a:ext uri="{FF2B5EF4-FFF2-40B4-BE49-F238E27FC236}">
                <a16:creationId xmlns:a16="http://schemas.microsoft.com/office/drawing/2014/main" id="{E23BFDC0-11A3-4FB5-BA9F-7EF749D8314F}"/>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Left-Right Arrow 28">
            <a:extLst>
              <a:ext uri="{FF2B5EF4-FFF2-40B4-BE49-F238E27FC236}">
                <a16:creationId xmlns:a16="http://schemas.microsoft.com/office/drawing/2014/main" id="{63203309-3372-4643-804E-49FCC04E5D8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7" name="Text Box 3">
            <a:extLst>
              <a:ext uri="{FF2B5EF4-FFF2-40B4-BE49-F238E27FC236}">
                <a16:creationId xmlns:a16="http://schemas.microsoft.com/office/drawing/2014/main" id="{BE6F3B41-7B2B-4938-A123-FE38AC93CAFA}"/>
              </a:ext>
            </a:extLst>
          </p:cNvPr>
          <p:cNvSpPr txBox="1">
            <a:spLocks noChangeArrowheads="1"/>
          </p:cNvSpPr>
          <p:nvPr/>
        </p:nvSpPr>
        <p:spPr bwMode="auto">
          <a:xfrm>
            <a:off x="261214" y="6416283"/>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9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900" dirty="0">
                <a:solidFill>
                  <a:prstClr val="white"/>
                </a:solidFill>
                <a:latin typeface="Arial Narrow" panose="020B0606020202030204" pitchFamily="34" charset="0"/>
                <a:cs typeface="Lato"/>
              </a:rPr>
              <a:t>Connolly et al., NEJM 2009; 361: 1139-1151</a:t>
            </a:r>
            <a:r>
              <a:rPr lang="en-US" sz="1050" baseline="30000" dirty="0">
                <a:solidFill>
                  <a:schemeClr val="bg1"/>
                </a:solidFill>
                <a:latin typeface="Arial Narrow" panose="020B0606020202030204" pitchFamily="34" charset="0"/>
              </a:rPr>
              <a:t> </a:t>
            </a:r>
          </a:p>
        </p:txBody>
      </p:sp>
      <p:sp>
        <p:nvSpPr>
          <p:cNvPr id="88" name="Text Box 3">
            <a:extLst>
              <a:ext uri="{FF2B5EF4-FFF2-40B4-BE49-F238E27FC236}">
                <a16:creationId xmlns:a16="http://schemas.microsoft.com/office/drawing/2014/main" id="{B68E3339-C10C-4261-95F4-843F48A68137}"/>
              </a:ext>
            </a:extLst>
          </p:cNvPr>
          <p:cNvSpPr txBox="1">
            <a:spLocks noChangeArrowheads="1"/>
          </p:cNvSpPr>
          <p:nvPr/>
        </p:nvSpPr>
        <p:spPr bwMode="auto">
          <a:xfrm>
            <a:off x="2437959" y="6420356"/>
            <a:ext cx="3501887" cy="369332"/>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9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900" dirty="0">
                <a:solidFill>
                  <a:prstClr val="white"/>
                </a:solidFill>
                <a:latin typeface="Arial Narrow" panose="020B0606020202030204" pitchFamily="34" charset="0"/>
                <a:cs typeface="Lato"/>
              </a:rPr>
              <a:t>YAO et al. J Am Heart </a:t>
            </a:r>
            <a:r>
              <a:rPr lang="en-CA" sz="900" dirty="0" err="1">
                <a:solidFill>
                  <a:prstClr val="white"/>
                </a:solidFill>
                <a:latin typeface="Arial Narrow" panose="020B0606020202030204" pitchFamily="34" charset="0"/>
                <a:cs typeface="Lato"/>
              </a:rPr>
              <a:t>Assoc</a:t>
            </a:r>
            <a:r>
              <a:rPr lang="en-CA" sz="900" dirty="0">
                <a:solidFill>
                  <a:prstClr val="white"/>
                </a:solidFill>
                <a:latin typeface="Arial Narrow" panose="020B0606020202030204" pitchFamily="34" charset="0"/>
                <a:cs typeface="Lato"/>
              </a:rPr>
              <a:t> 2016;5:e003725</a:t>
            </a:r>
          </a:p>
        </p:txBody>
      </p:sp>
    </p:spTree>
    <p:extLst>
      <p:ext uri="{BB962C8B-B14F-4D97-AF65-F5344CB8AC3E}">
        <p14:creationId xmlns:p14="http://schemas.microsoft.com/office/powerpoint/2010/main" val="107973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grpSp>
        <p:nvGrpSpPr>
          <p:cNvPr id="3" name="Group 2">
            <a:extLst>
              <a:ext uri="{FF2B5EF4-FFF2-40B4-BE49-F238E27FC236}">
                <a16:creationId xmlns:a16="http://schemas.microsoft.com/office/drawing/2014/main" id="{C144EE89-B3E5-479C-8378-F889394521E8}"/>
              </a:ext>
            </a:extLst>
          </p:cNvPr>
          <p:cNvGrpSpPr/>
          <p:nvPr/>
        </p:nvGrpSpPr>
        <p:grpSpPr>
          <a:xfrm>
            <a:off x="116757" y="1501060"/>
            <a:ext cx="9020795" cy="2957357"/>
            <a:chOff x="116757" y="1501060"/>
            <a:chExt cx="9020795" cy="2957357"/>
          </a:xfrm>
        </p:grpSpPr>
        <p:pic>
          <p:nvPicPr>
            <p:cNvPr id="51" name="Picture 50">
              <a:extLst>
                <a:ext uri="{FF2B5EF4-FFF2-40B4-BE49-F238E27FC236}">
                  <a16:creationId xmlns:a16="http://schemas.microsoft.com/office/drawing/2014/main" id="{E15DF9EB-1B69-449D-9D5F-9F7241A3F708}"/>
                </a:ext>
              </a:extLst>
            </p:cNvPr>
            <p:cNvPicPr>
              <a:picLocks noChangeAspect="1"/>
            </p:cNvPicPr>
            <p:nvPr/>
          </p:nvPicPr>
          <p:blipFill>
            <a:blip r:embed="rId6">
              <a:duotone>
                <a:schemeClr val="accent1">
                  <a:shade val="45000"/>
                  <a:satMod val="135000"/>
                </a:schemeClr>
                <a:prstClr val="white"/>
              </a:duotone>
            </a:blip>
            <a:stretch>
              <a:fillRect/>
            </a:stretch>
          </p:blipFill>
          <p:spPr>
            <a:xfrm>
              <a:off x="116757" y="1501060"/>
              <a:ext cx="9020795" cy="2957357"/>
            </a:xfrm>
            <a:prstGeom prst="rect">
              <a:avLst/>
            </a:prstGeom>
          </p:spPr>
        </p:pic>
        <p:sp>
          <p:nvSpPr>
            <p:cNvPr id="2" name="Rectangle 1">
              <a:extLst>
                <a:ext uri="{FF2B5EF4-FFF2-40B4-BE49-F238E27FC236}">
                  <a16:creationId xmlns:a16="http://schemas.microsoft.com/office/drawing/2014/main" id="{05C11440-AE26-435A-A1CD-598CD59C2E8E}"/>
                </a:ext>
              </a:extLst>
            </p:cNvPr>
            <p:cNvSpPr/>
            <p:nvPr/>
          </p:nvSpPr>
          <p:spPr>
            <a:xfrm>
              <a:off x="222250" y="2120900"/>
              <a:ext cx="647700" cy="298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45FD0D6B-C615-424B-A666-ECAEA87ECB61}"/>
              </a:ext>
            </a:extLst>
          </p:cNvPr>
          <p:cNvSpPr txBox="1"/>
          <p:nvPr/>
        </p:nvSpPr>
        <p:spPr>
          <a:xfrm>
            <a:off x="0" y="4662318"/>
            <a:ext cx="9144000" cy="830997"/>
          </a:xfrm>
          <a:prstGeom prst="rect">
            <a:avLst/>
          </a:prstGeom>
          <a:noFill/>
        </p:spPr>
        <p:txBody>
          <a:bodyPr wrap="square" rtlCol="0">
            <a:spAutoFit/>
          </a:bodyPr>
          <a:lstStyle/>
          <a:p>
            <a:pPr algn="ctr"/>
            <a:r>
              <a:rPr lang="en-US" sz="2100" b="1" i="1" dirty="0">
                <a:solidFill>
                  <a:prstClr val="black"/>
                </a:solidFill>
                <a:latin typeface="Arial Narrow" panose="020B0606020202030204" pitchFamily="34" charset="0"/>
              </a:rPr>
              <a:t>Stroke</a:t>
            </a:r>
            <a:r>
              <a:rPr lang="en-US" sz="2100" b="1" dirty="0">
                <a:solidFill>
                  <a:prstClr val="black"/>
                </a:solidFill>
                <a:latin typeface="Arial Narrow" panose="020B0606020202030204" pitchFamily="34" charset="0"/>
              </a:rPr>
              <a:t>. 2018;49</a:t>
            </a:r>
          </a:p>
          <a:p>
            <a:endParaRPr lang="en-US" sz="1350" b="1" dirty="0">
              <a:solidFill>
                <a:prstClr val="black"/>
              </a:solidFill>
              <a:latin typeface="Arial Narrow" panose="020B0606020202030204" pitchFamily="34" charset="0"/>
            </a:endParaRPr>
          </a:p>
          <a:p>
            <a:pPr algn="ctr"/>
            <a:r>
              <a:rPr lang="en-US" sz="1350" b="1" dirty="0">
                <a:solidFill>
                  <a:prstClr val="black"/>
                </a:solidFill>
                <a:latin typeface="Arial Narrow" panose="020B0606020202030204" pitchFamily="34" charset="0"/>
              </a:rPr>
              <a:t>DOI: 10.1161/STROKEAHA.118.020232.</a:t>
            </a:r>
            <a:endParaRPr lang="en-US" sz="675" dirty="0">
              <a:solidFill>
                <a:srgbClr val="44546A"/>
              </a:solidFill>
              <a:latin typeface="Arial Narrow" panose="020B0606020202030204" pitchFamily="34" charset="0"/>
            </a:endParaRPr>
          </a:p>
        </p:txBody>
      </p:sp>
      <p:sp>
        <p:nvSpPr>
          <p:cNvPr id="53" name="TextBox 52">
            <a:extLst>
              <a:ext uri="{FF2B5EF4-FFF2-40B4-BE49-F238E27FC236}">
                <a16:creationId xmlns:a16="http://schemas.microsoft.com/office/drawing/2014/main" id="{B7DC59F9-A97A-4A56-B028-1AE66CAE42A6}"/>
              </a:ext>
            </a:extLst>
          </p:cNvPr>
          <p:cNvSpPr txBox="1"/>
          <p:nvPr/>
        </p:nvSpPr>
        <p:spPr>
          <a:xfrm>
            <a:off x="0" y="5500330"/>
            <a:ext cx="9144000" cy="369332"/>
          </a:xfrm>
          <a:prstGeom prst="rect">
            <a:avLst/>
          </a:prstGeom>
          <a:noFill/>
        </p:spPr>
        <p:txBody>
          <a:bodyPr wrap="square" rtlCol="0">
            <a:spAutoFit/>
          </a:bodyPr>
          <a:lstStyle/>
          <a:p>
            <a:pPr algn="ctr"/>
            <a:r>
              <a:rPr lang="en-US" dirty="0">
                <a:solidFill>
                  <a:srgbClr val="575756"/>
                </a:solidFill>
                <a:latin typeface="Arial Narrow" panose="020B0606020202030204" pitchFamily="34" charset="0"/>
              </a:rPr>
              <a:t>The largest observational study on oral anticoagulants to date with 285,292 patients</a:t>
            </a:r>
          </a:p>
        </p:txBody>
      </p:sp>
    </p:spTree>
    <p:extLst>
      <p:ext uri="{BB962C8B-B14F-4D97-AF65-F5344CB8AC3E}">
        <p14:creationId xmlns:p14="http://schemas.microsoft.com/office/powerpoint/2010/main" val="2447494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3694"/>
            <a:ext cx="6408319"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Main Analysis: </a:t>
            </a:r>
          </a:p>
          <a:p>
            <a:pPr lvl="0">
              <a:defRPr/>
            </a:pPr>
            <a:r>
              <a:rPr lang="en-CA" sz="2800" b="1" dirty="0">
                <a:solidFill>
                  <a:srgbClr val="0070C0"/>
                </a:solidFill>
                <a:latin typeface="Arial Narrow" panose="020B0606020202030204" pitchFamily="34" charset="0"/>
                <a:cs typeface="Aharoni" panose="02010803020104030203" pitchFamily="2" charset="-79"/>
              </a:rPr>
              <a:t>DOACs vs VKA</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Stroke. 2018;49 DOI: 10.1161/STROKEAHA.118.020232</a:t>
            </a:r>
            <a:endPar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EC3E1D50-1E38-445E-9D95-F12377018E6D}"/>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86377" y="933750"/>
            <a:ext cx="7695099" cy="5652798"/>
          </a:xfrm>
          <a:prstGeom prst="rect">
            <a:avLst/>
          </a:prstGeom>
        </p:spPr>
      </p:pic>
    </p:spTree>
    <p:extLst>
      <p:ext uri="{BB962C8B-B14F-4D97-AF65-F5344CB8AC3E}">
        <p14:creationId xmlns:p14="http://schemas.microsoft.com/office/powerpoint/2010/main" val="395953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3694"/>
            <a:ext cx="6408319" cy="1077218"/>
          </a:xfrm>
          <a:prstGeom prst="rect">
            <a:avLst/>
          </a:prstGeom>
          <a:noFill/>
        </p:spPr>
        <p:txBody>
          <a:bodyPr wrap="square">
            <a:spAutoFit/>
          </a:bodyPr>
          <a:lstStyle/>
          <a:p>
            <a:pPr lvl="0">
              <a:defRPr/>
            </a:pPr>
            <a:r>
              <a:rPr lang="en-CA" sz="3600" b="1" dirty="0">
                <a:solidFill>
                  <a:srgbClr val="183059"/>
                </a:solidFill>
                <a:latin typeface="Arial Narrow" panose="020B0606020202030204" pitchFamily="34" charset="0"/>
                <a:cs typeface="Aharoni" panose="02010803020104030203" pitchFamily="2" charset="-79"/>
              </a:rPr>
              <a:t>Main Analysis: </a:t>
            </a:r>
          </a:p>
          <a:p>
            <a:pPr lvl="0">
              <a:defRPr/>
            </a:pPr>
            <a:r>
              <a:rPr lang="en-CA" sz="2800" b="1" dirty="0">
                <a:solidFill>
                  <a:srgbClr val="0070C0"/>
                </a:solidFill>
                <a:latin typeface="Arial Narrow" panose="020B0606020202030204" pitchFamily="34" charset="0"/>
                <a:cs typeface="Aharoni" panose="02010803020104030203" pitchFamily="2" charset="-79"/>
              </a:rPr>
              <a:t>DOAC vs DOAC</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5" name="Text Box 3">
            <a:extLst>
              <a:ext uri="{FF2B5EF4-FFF2-40B4-BE49-F238E27FC236}">
                <a16:creationId xmlns:a16="http://schemas.microsoft.com/office/drawing/2014/main" id="{AE6AD706-F378-4096-91CF-0E8DA6CEB571}"/>
              </a:ext>
            </a:extLst>
          </p:cNvPr>
          <p:cNvSpPr txBox="1">
            <a:spLocks noChangeArrowheads="1"/>
          </p:cNvSpPr>
          <p:nvPr/>
        </p:nvSpPr>
        <p:spPr bwMode="auto">
          <a:xfrm>
            <a:off x="92104" y="6499534"/>
            <a:ext cx="6674132" cy="246221"/>
          </a:xfrm>
          <a:prstGeom prst="rect">
            <a:avLst/>
          </a:prstGeom>
          <a:noFill/>
          <a:ln w="9525">
            <a:noFill/>
            <a:miter lim="800000"/>
            <a:headEnd/>
            <a:tailEnd/>
          </a:ln>
        </p:spPr>
        <p:txBody>
          <a:bodyPr wrap="square">
            <a:spAutoFit/>
          </a:bodyPr>
          <a:lstStyle/>
          <a:p>
            <a:pPr lvl="0"/>
            <a:r>
              <a:rPr lang="nl-NL" sz="1000" dirty="0">
                <a:solidFill>
                  <a:prstClr val="white"/>
                </a:solidFill>
                <a:latin typeface="Arial Narrow" panose="020B0606020202030204" pitchFamily="34" charset="0"/>
              </a:rPr>
              <a:t>Stroke. 2018;49 DOI: 10.1161/STROKEAHA.118.020232</a:t>
            </a:r>
            <a:endPar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CBEFC4B2-7D01-41EB-ADFA-DC5672F9F528}"/>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5404" y="799045"/>
            <a:ext cx="8480902" cy="5879562"/>
          </a:xfrm>
          <a:prstGeom prst="rect">
            <a:avLst/>
          </a:prstGeom>
        </p:spPr>
      </p:pic>
    </p:spTree>
    <p:extLst>
      <p:ext uri="{BB962C8B-B14F-4D97-AF65-F5344CB8AC3E}">
        <p14:creationId xmlns:p14="http://schemas.microsoft.com/office/powerpoint/2010/main" val="223316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Disclosure of Financial Support</a:t>
            </a:r>
          </a:p>
        </p:txBody>
      </p:sp>
      <p:sp>
        <p:nvSpPr>
          <p:cNvPr id="11" name="Content Placeholder 2">
            <a:extLst>
              <a:ext uri="{FF2B5EF4-FFF2-40B4-BE49-F238E27FC236}">
                <a16:creationId xmlns:a16="http://schemas.microsoft.com/office/drawing/2014/main" id="{00F95C24-1728-4914-814F-5FF45879A58C}"/>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83059"/>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83059"/>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1565"/>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Propensity Score Matching-Adjusted Hazard Ratio of Stroke/Systemic Embolism</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Placeholder 2">
            <a:extLst>
              <a:ext uri="{FF2B5EF4-FFF2-40B4-BE49-F238E27FC236}">
                <a16:creationId xmlns:a16="http://schemas.microsoft.com/office/drawing/2014/main" id="{7F45AF2E-067F-4198-AE26-2F9B2E9639A3}"/>
              </a:ext>
            </a:extLst>
          </p:cNvPr>
          <p:cNvSpPr txBox="1">
            <a:spLocks/>
          </p:cNvSpPr>
          <p:nvPr/>
        </p:nvSpPr>
        <p:spPr>
          <a:xfrm>
            <a:off x="1211314" y="5907180"/>
            <a:ext cx="6799431" cy="342638"/>
          </a:xfrm>
          <a:prstGeom prst="rect">
            <a:avLst/>
          </a:prstGeom>
        </p:spPr>
        <p:txBody>
          <a:bodyPr vert="horz" lIns="91440" tIns="45720" rIns="91440" bIns="45720" rtlCol="0" anchor="ctr">
            <a:normAutofit fontScale="77500" lnSpcReduction="20000"/>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450"/>
              </a:spcAft>
              <a:buSzPct val="100000"/>
            </a:pPr>
            <a:r>
              <a:rPr lang="en-US" sz="900" dirty="0">
                <a:solidFill>
                  <a:schemeClr val="tx1">
                    <a:lumMod val="85000"/>
                    <a:lumOff val="15000"/>
                  </a:schemeClr>
                </a:solidFill>
                <a:latin typeface="Arial Narrow" panose="020B0606020202030204" pitchFamily="34" charset="0"/>
                <a:ea typeface="Calibri" panose="020F0502020204030204" pitchFamily="34" charset="0"/>
                <a:cs typeface="Times New Roman" panose="02020603050405020304" pitchFamily="18" charset="0"/>
              </a:rPr>
              <a:t>Each comparator cohort was independently propensity score matched against reference cohort. Therefore, comparisons cannot be made among the three separate matched cohorts of the analysis.</a:t>
            </a:r>
            <a:endParaRPr lang="en-US" sz="900" dirty="0">
              <a:solidFill>
                <a:schemeClr val="tx1">
                  <a:lumMod val="85000"/>
                  <a:lumOff val="15000"/>
                </a:schemeClr>
              </a:solidFill>
              <a:latin typeface="Arial Narrow" panose="020B0606020202030204" pitchFamily="34" charset="0"/>
            </a:endParaRPr>
          </a:p>
          <a:p>
            <a:pPr>
              <a:spcAft>
                <a:spcPts val="450"/>
              </a:spcAft>
              <a:buSzPct val="100000"/>
            </a:pPr>
            <a:endParaRPr lang="en-GB" dirty="0">
              <a:solidFill>
                <a:schemeClr val="tx1">
                  <a:lumMod val="85000"/>
                  <a:lumOff val="15000"/>
                </a:schemeClr>
              </a:solidFill>
              <a:latin typeface="Arial Narrow" panose="020B0606020202030204" pitchFamily="34" charset="0"/>
            </a:endParaRPr>
          </a:p>
        </p:txBody>
      </p:sp>
      <p:sp>
        <p:nvSpPr>
          <p:cNvPr id="17" name="TextBox 16">
            <a:extLst>
              <a:ext uri="{FF2B5EF4-FFF2-40B4-BE49-F238E27FC236}">
                <a16:creationId xmlns:a16="http://schemas.microsoft.com/office/drawing/2014/main" id="{E9C3F4C4-FCB9-4E84-B5F1-94228AFBB3CB}"/>
              </a:ext>
            </a:extLst>
          </p:cNvPr>
          <p:cNvSpPr txBox="1"/>
          <p:nvPr/>
        </p:nvSpPr>
        <p:spPr>
          <a:xfrm>
            <a:off x="162053" y="6447775"/>
            <a:ext cx="6799304" cy="230832"/>
          </a:xfrm>
          <a:prstGeom prst="rect">
            <a:avLst/>
          </a:prstGeom>
          <a:noFill/>
        </p:spPr>
        <p:txBody>
          <a:bodyPr wrap="square" rtlCol="0" anchor="b">
            <a:spAutoFit/>
          </a:bodyPr>
          <a:lstStyle/>
          <a:p>
            <a:pPr>
              <a:defRPr/>
            </a:pPr>
            <a:r>
              <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CI, confidence interval; com, comparator; HR, hazard ratio; PSM, propensity score matching; ref, reference; </a:t>
            </a:r>
            <a:r>
              <a:rPr lang="en-US" sz="900" dirty="0">
                <a:solidFill>
                  <a:schemeClr val="bg1"/>
                </a:solidFill>
                <a:latin typeface="Arial Narrow" panose="020B0606020202030204" pitchFamily="34" charset="0"/>
              </a:rPr>
              <a:t>SE, systemic embolism.</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CFBFF6C7-C518-4DCF-AB32-85F76C843F76}"/>
              </a:ext>
            </a:extLst>
          </p:cNvPr>
          <p:cNvSpPr txBox="1"/>
          <p:nvPr/>
        </p:nvSpPr>
        <p:spPr>
          <a:xfrm>
            <a:off x="161925" y="6599126"/>
            <a:ext cx="4548179" cy="230832"/>
          </a:xfrm>
          <a:prstGeom prst="rect">
            <a:avLst/>
          </a:prstGeom>
          <a:noFill/>
        </p:spPr>
        <p:txBody>
          <a:bodyPr wrap="square" rtlCol="0">
            <a:spAutoFit/>
          </a:bodyPr>
          <a:lstStyle/>
          <a:p>
            <a:pPr>
              <a:defRPr/>
            </a:pPr>
            <a:r>
              <a:rPr lang="en-GB" sz="900" dirty="0" err="1">
                <a:solidFill>
                  <a:schemeClr val="bg1"/>
                </a:solidFill>
                <a:latin typeface="Arial Narrow" panose="020B0606020202030204" pitchFamily="34" charset="0"/>
              </a:rPr>
              <a:t>Deitelzweig</a:t>
            </a:r>
            <a:r>
              <a:rPr lang="en-GB" sz="900" dirty="0">
                <a:solidFill>
                  <a:schemeClr val="bg1"/>
                </a:solidFill>
                <a:latin typeface="Arial Narrow" panose="020B0606020202030204" pitchFamily="34" charset="0"/>
              </a:rPr>
              <a:t> S et al. Poster presentation at </a:t>
            </a:r>
            <a:r>
              <a:rPr lang="en-US" sz="900" dirty="0">
                <a:solidFill>
                  <a:schemeClr val="bg1"/>
                </a:solidFill>
                <a:latin typeface="Arial Narrow" panose="020B0606020202030204" pitchFamily="34" charset="0"/>
              </a:rPr>
              <a:t>ESC 2018, 25-29 August,</a:t>
            </a:r>
            <a:r>
              <a:rPr lang="en-GB" sz="900" dirty="0">
                <a:solidFill>
                  <a:schemeClr val="bg1"/>
                </a:solidFill>
                <a:latin typeface="Arial Narrow" panose="020B0606020202030204" pitchFamily="34" charset="0"/>
              </a:rPr>
              <a:t> </a:t>
            </a:r>
            <a:r>
              <a:rPr lang="en-US" sz="900" dirty="0">
                <a:solidFill>
                  <a:schemeClr val="bg1"/>
                </a:solidFill>
                <a:latin typeface="Arial Narrow" panose="020B0606020202030204" pitchFamily="34" charset="0"/>
              </a:rPr>
              <a:t>Munich, Germany, poster P2567.</a:t>
            </a:r>
            <a:endParaRPr lang="en-GB" sz="900" dirty="0">
              <a:solidFill>
                <a:schemeClr val="bg1"/>
              </a:solidFill>
              <a:latin typeface="Arial Narrow" panose="020B060602020203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466F1CCD-C467-42F7-A018-AC845A8AFBA4}"/>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68418" y="1336181"/>
            <a:ext cx="7748337" cy="4638549"/>
          </a:xfrm>
          <a:prstGeom prst="rect">
            <a:avLst/>
          </a:prstGeom>
        </p:spPr>
      </p:pic>
    </p:spTree>
    <p:extLst>
      <p:ext uri="{BB962C8B-B14F-4D97-AF65-F5344CB8AC3E}">
        <p14:creationId xmlns:p14="http://schemas.microsoft.com/office/powerpoint/2010/main" val="171949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71565"/>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Propensity Score Matching-Adjusted Hazard Ratio of Major Bleeding</a:t>
            </a:r>
            <a:endParaRPr lang="en-CA" sz="2000" b="1" dirty="0">
              <a:solidFill>
                <a:srgbClr val="0070C0"/>
              </a:solidFill>
              <a:latin typeface="Arial Narrow" panose="020B0606020202030204" pitchFamily="34" charset="0"/>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6" name="Text Placeholder 2">
            <a:extLst>
              <a:ext uri="{FF2B5EF4-FFF2-40B4-BE49-F238E27FC236}">
                <a16:creationId xmlns:a16="http://schemas.microsoft.com/office/drawing/2014/main" id="{7F45AF2E-067F-4198-AE26-2F9B2E9639A3}"/>
              </a:ext>
            </a:extLst>
          </p:cNvPr>
          <p:cNvSpPr txBox="1">
            <a:spLocks/>
          </p:cNvSpPr>
          <p:nvPr/>
        </p:nvSpPr>
        <p:spPr>
          <a:xfrm>
            <a:off x="1266355" y="5952214"/>
            <a:ext cx="6799431" cy="342638"/>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450"/>
              </a:spcAft>
              <a:buSzPct val="100000"/>
            </a:pPr>
            <a:r>
              <a:rPr lang="en-CA" sz="800" dirty="0">
                <a:solidFill>
                  <a:schemeClr val="tx1">
                    <a:lumMod val="85000"/>
                    <a:lumOff val="15000"/>
                  </a:schemeClr>
                </a:solidFill>
                <a:latin typeface="Arial Narrow" panose="020B0606020202030204" pitchFamily="34" charset="0"/>
                <a:ea typeface="Calibri" panose="020F0502020204030204" pitchFamily="34" charset="0"/>
                <a:cs typeface="Times New Roman" panose="02020603050405020304" pitchFamily="18" charset="0"/>
              </a:rPr>
              <a:t>Each comparator cohort was independently propensity score matched against reference cohort. Therefore, comparisons cannot be made among the three separate matched cohorts of the analysis</a:t>
            </a:r>
            <a:endParaRPr lang="en-GB" sz="1400" dirty="0">
              <a:solidFill>
                <a:schemeClr val="tx1">
                  <a:lumMod val="85000"/>
                  <a:lumOff val="15000"/>
                </a:schemeClr>
              </a:solidFill>
              <a:latin typeface="Arial Narrow" panose="020B0606020202030204" pitchFamily="34" charset="0"/>
            </a:endParaRPr>
          </a:p>
        </p:txBody>
      </p:sp>
      <p:sp>
        <p:nvSpPr>
          <p:cNvPr id="15" name="TextBox 14">
            <a:extLst>
              <a:ext uri="{FF2B5EF4-FFF2-40B4-BE49-F238E27FC236}">
                <a16:creationId xmlns:a16="http://schemas.microsoft.com/office/drawing/2014/main" id="{43E7209B-A67E-40A2-A94F-2D088E74545B}"/>
              </a:ext>
            </a:extLst>
          </p:cNvPr>
          <p:cNvSpPr txBox="1"/>
          <p:nvPr/>
        </p:nvSpPr>
        <p:spPr>
          <a:xfrm>
            <a:off x="221807" y="6398295"/>
            <a:ext cx="6799304" cy="230832"/>
          </a:xfrm>
          <a:prstGeom prst="rect">
            <a:avLst/>
          </a:prstGeom>
          <a:noFill/>
        </p:spPr>
        <p:txBody>
          <a:bodyPr wrap="square" rtlCol="0" anchor="b">
            <a:spAutoFit/>
          </a:bodyPr>
          <a:lstStyle/>
          <a:p>
            <a:pPr>
              <a:defRPr/>
            </a:pPr>
            <a:r>
              <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CI, confidence interval; com, comparator; HR, hazard ratio; MB, major bleeding; ref, reference; </a:t>
            </a:r>
            <a:r>
              <a:rPr lang="en-US" sz="900" dirty="0">
                <a:solidFill>
                  <a:schemeClr val="bg1"/>
                </a:solidFill>
                <a:latin typeface="Arial Narrow" panose="020B0606020202030204" pitchFamily="34" charset="0"/>
              </a:rPr>
              <a:t>SE, systemic embolism.</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56080"/>
            <a:ext cx="4548179" cy="230832"/>
          </a:xfrm>
          <a:prstGeom prst="rect">
            <a:avLst/>
          </a:prstGeom>
          <a:noFill/>
        </p:spPr>
        <p:txBody>
          <a:bodyPr wrap="square" rtlCol="0">
            <a:spAutoFit/>
          </a:bodyPr>
          <a:lstStyle/>
          <a:p>
            <a:pPr>
              <a:defRPr/>
            </a:pPr>
            <a:r>
              <a:rPr lang="en-GB" sz="900" dirty="0" err="1">
                <a:solidFill>
                  <a:schemeClr val="bg1"/>
                </a:solidFill>
                <a:latin typeface="Arial Narrow" panose="020B0606020202030204" pitchFamily="34" charset="0"/>
              </a:rPr>
              <a:t>Deitelzweig</a:t>
            </a:r>
            <a:r>
              <a:rPr lang="en-GB" sz="900" dirty="0">
                <a:solidFill>
                  <a:schemeClr val="bg1"/>
                </a:solidFill>
                <a:latin typeface="Arial Narrow" panose="020B0606020202030204" pitchFamily="34" charset="0"/>
              </a:rPr>
              <a:t> S et al. Poster presentation at </a:t>
            </a:r>
            <a:r>
              <a:rPr lang="en-US" sz="900" dirty="0">
                <a:solidFill>
                  <a:schemeClr val="bg1"/>
                </a:solidFill>
                <a:latin typeface="Arial Narrow" panose="020B0606020202030204" pitchFamily="34" charset="0"/>
              </a:rPr>
              <a:t>ESC 2018, 25-29 August,</a:t>
            </a:r>
            <a:r>
              <a:rPr lang="en-GB" sz="900" dirty="0">
                <a:solidFill>
                  <a:schemeClr val="bg1"/>
                </a:solidFill>
                <a:latin typeface="Arial Narrow" panose="020B0606020202030204" pitchFamily="34" charset="0"/>
              </a:rPr>
              <a:t> </a:t>
            </a:r>
            <a:r>
              <a:rPr lang="en-US" sz="900" dirty="0">
                <a:solidFill>
                  <a:schemeClr val="bg1"/>
                </a:solidFill>
                <a:latin typeface="Arial Narrow" panose="020B0606020202030204" pitchFamily="34" charset="0"/>
              </a:rPr>
              <a:t>Munich, Germany, poster P2567.</a:t>
            </a:r>
            <a:endParaRPr lang="en-GB" sz="900" dirty="0">
              <a:solidFill>
                <a:schemeClr val="bg1"/>
              </a:solidFill>
              <a:latin typeface="Arial Narrow" panose="020B060602020203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1CC3FF31-0E61-428A-9541-1B7287F8CAFB}"/>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91117" y="1175406"/>
            <a:ext cx="7772389" cy="4976050"/>
          </a:xfrm>
          <a:prstGeom prst="rect">
            <a:avLst/>
          </a:prstGeom>
        </p:spPr>
      </p:pic>
    </p:spTree>
    <p:extLst>
      <p:ext uri="{BB962C8B-B14F-4D97-AF65-F5344CB8AC3E}">
        <p14:creationId xmlns:p14="http://schemas.microsoft.com/office/powerpoint/2010/main" val="51791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algn="ctr"/>
            <a:r>
              <a:rPr lang="en-CA" sz="3600" b="1" dirty="0">
                <a:solidFill>
                  <a:srgbClr val="1B1A5A"/>
                </a:solidFill>
                <a:latin typeface="Arial Narrow" panose="020B0606020202030204" pitchFamily="34" charset="0"/>
                <a:cs typeface="Aharoni" panose="02010803020104030203" pitchFamily="2" charset="-79"/>
              </a:rPr>
              <a:t>Effectiveness and Safety of Dabigatran, Rivaroxaban, and Apixaban Versus Warfarin in Nonvalvular Atrial Fibrillation</a:t>
            </a:r>
            <a:endParaRPr lang="en-US" sz="3600" b="1" dirty="0">
              <a:solidFill>
                <a:srgbClr val="1B1A5A"/>
              </a:solidFill>
              <a:latin typeface="Arial Narrow" panose="020B0606020202030204" pitchFamily="34" charset="0"/>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algn="ctr" defTabSz="914400" fontAlgn="base">
              <a:spcBef>
                <a:spcPct val="0"/>
              </a:spcBef>
              <a:spcAft>
                <a:spcPct val="0"/>
              </a:spcAft>
            </a:pPr>
            <a:r>
              <a:rPr lang="en-US" sz="1400" b="1" spc="50" dirty="0">
                <a:solidFill>
                  <a:srgbClr val="000000"/>
                </a:solidFill>
                <a:latin typeface="Arial Narrow" panose="020B0606020202030204" pitchFamily="34" charset="0"/>
                <a:ea typeface="ＭＳ Ｐゴシック" pitchFamily="34" charset="-128"/>
              </a:rPr>
              <a:t>Yao X, Abraham NS, </a:t>
            </a:r>
            <a:r>
              <a:rPr lang="en-US" sz="1400" b="1" spc="50" dirty="0" err="1">
                <a:solidFill>
                  <a:srgbClr val="000000"/>
                </a:solidFill>
                <a:latin typeface="Arial Narrow" panose="020B0606020202030204" pitchFamily="34" charset="0"/>
                <a:ea typeface="ＭＳ Ｐゴシック" pitchFamily="34" charset="-128"/>
              </a:rPr>
              <a:t>Sangaralingham</a:t>
            </a:r>
            <a:r>
              <a:rPr lang="en-US" sz="1400" b="1" spc="50" dirty="0">
                <a:solidFill>
                  <a:srgbClr val="000000"/>
                </a:solidFill>
                <a:latin typeface="Arial Narrow" panose="020B0606020202030204" pitchFamily="34" charset="0"/>
                <a:ea typeface="ＭＳ Ｐゴシック" pitchFamily="34" charset="-128"/>
              </a:rPr>
              <a:t> LR, </a:t>
            </a:r>
            <a:r>
              <a:rPr lang="en-US" sz="1400" b="1" spc="50" dirty="0" err="1">
                <a:solidFill>
                  <a:srgbClr val="000000"/>
                </a:solidFill>
                <a:latin typeface="Arial Narrow" panose="020B0606020202030204" pitchFamily="34" charset="0"/>
                <a:ea typeface="ＭＳ Ｐゴシック" pitchFamily="34" charset="-128"/>
              </a:rPr>
              <a:t>Bellolio</a:t>
            </a:r>
            <a:r>
              <a:rPr lang="en-US" sz="1400" b="1" spc="50" dirty="0">
                <a:solidFill>
                  <a:srgbClr val="000000"/>
                </a:solidFill>
                <a:latin typeface="Arial Narrow" panose="020B0606020202030204" pitchFamily="34" charset="0"/>
                <a:ea typeface="ＭＳ Ｐゴシック" pitchFamily="34" charset="-128"/>
              </a:rPr>
              <a:t> MF,</a:t>
            </a:r>
            <a:r>
              <a:rPr lang="en-US" sz="1400" b="1" spc="50" baseline="30000" dirty="0">
                <a:solidFill>
                  <a:srgbClr val="000000"/>
                </a:solidFill>
                <a:latin typeface="Arial Narrow" panose="020B0606020202030204" pitchFamily="34" charset="0"/>
                <a:ea typeface="ＭＳ Ｐゴシック" pitchFamily="34" charset="-128"/>
              </a:rPr>
              <a:t>  </a:t>
            </a:r>
            <a:r>
              <a:rPr lang="en-US" sz="1400" b="1" spc="50" dirty="0" err="1">
                <a:solidFill>
                  <a:srgbClr val="000000"/>
                </a:solidFill>
                <a:latin typeface="Arial Narrow" panose="020B0606020202030204" pitchFamily="34" charset="0"/>
                <a:ea typeface="ＭＳ Ｐゴシック" pitchFamily="34" charset="-128"/>
              </a:rPr>
              <a:t>McBane</a:t>
            </a:r>
            <a:r>
              <a:rPr lang="en-US" sz="1400" b="1" spc="50" dirty="0">
                <a:solidFill>
                  <a:srgbClr val="000000"/>
                </a:solidFill>
                <a:latin typeface="Arial Narrow" panose="020B0606020202030204" pitchFamily="34" charset="0"/>
                <a:ea typeface="ＭＳ Ｐゴシック" pitchFamily="34" charset="-128"/>
              </a:rPr>
              <a:t> RD, Shah ND, </a:t>
            </a:r>
            <a:r>
              <a:rPr lang="en-US" sz="1400" b="1" spc="50" dirty="0" err="1">
                <a:solidFill>
                  <a:srgbClr val="000000"/>
                </a:solidFill>
                <a:latin typeface="Arial Narrow" panose="020B0606020202030204" pitchFamily="34" charset="0"/>
                <a:ea typeface="ＭＳ Ｐゴシック" pitchFamily="34" charset="-128"/>
              </a:rPr>
              <a:t>Noseworthy</a:t>
            </a:r>
            <a:r>
              <a:rPr lang="en-US" sz="1400" b="1" spc="50" dirty="0">
                <a:solidFill>
                  <a:srgbClr val="000000"/>
                </a:solidFill>
                <a:latin typeface="Arial Narrow" panose="020B0606020202030204" pitchFamily="34" charset="0"/>
                <a:ea typeface="ＭＳ Ｐゴシック" pitchFamily="34" charset="-128"/>
              </a:rPr>
              <a:t> PA</a:t>
            </a:r>
            <a:endParaRPr lang="en-US" sz="1400" b="1" spc="50" baseline="30000" dirty="0">
              <a:solidFill>
                <a:srgbClr val="000000"/>
              </a:solidFill>
              <a:latin typeface="Arial Narrow" panose="020B0606020202030204" pitchFamily="34" charset="0"/>
              <a:ea typeface="ＭＳ Ｐゴシック" pitchFamily="34" charset="-128"/>
            </a:endParaRPr>
          </a:p>
          <a:p>
            <a:pPr algn="ctr" defTabSz="914400" fontAlgn="base">
              <a:spcBef>
                <a:spcPct val="0"/>
              </a:spcBef>
              <a:spcAft>
                <a:spcPct val="0"/>
              </a:spcAft>
            </a:pPr>
            <a:endParaRPr lang="en-GB" sz="1400" b="1" spc="50" dirty="0">
              <a:solidFill>
                <a:srgbClr val="000000"/>
              </a:solidFill>
              <a:latin typeface="Arial Narrow" panose="020B0606020202030204" pitchFamily="34" charset="0"/>
              <a:ea typeface="ＭＳ Ｐゴシック" pitchFamily="34" charset="-128"/>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385925" y="6485820"/>
            <a:ext cx="2508842" cy="246221"/>
          </a:xfrm>
          <a:prstGeom prst="rect">
            <a:avLst/>
          </a:prstGeom>
          <a:noFill/>
        </p:spPr>
        <p:txBody>
          <a:bodyPr wrap="square" rtlCol="0">
            <a:spAutoFit/>
          </a:bodyPr>
          <a:lstStyle/>
          <a:p>
            <a:r>
              <a:rPr lang="en-US" sz="1000" dirty="0">
                <a:solidFill>
                  <a:srgbClr val="FFFFFF"/>
                </a:solidFill>
                <a:latin typeface="Arial Narrow" panose="020B0606020202030204" pitchFamily="34" charset="0"/>
                <a:cs typeface="Lato"/>
              </a:rPr>
              <a:t>Yao et al. J Am Heart Assoc. 2016;5:e003725</a:t>
            </a:r>
          </a:p>
        </p:txBody>
      </p:sp>
    </p:spTree>
    <p:extLst>
      <p:ext uri="{BB962C8B-B14F-4D97-AF65-F5344CB8AC3E}">
        <p14:creationId xmlns:p14="http://schemas.microsoft.com/office/powerpoint/2010/main" val="48732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Apixaban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3771943233"/>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Apixaban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0.67* (0.46, 0.98)</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0.45*** (0.34, 0.59)</a:t>
            </a:r>
            <a:endParaRPr lang="en-US" sz="16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srgbClr val="000000"/>
                </a:solidFill>
                <a:latin typeface="Arial Narrow" panose="020B0606020202030204" pitchFamily="34" charset="0"/>
                <a:ea typeface="Calibri"/>
                <a:cs typeface="Times New Roman"/>
              </a:rPr>
              <a:t>0.24*** (0.12, 0.50)</a:t>
            </a:r>
            <a:endParaRPr lang="en-US" sz="16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Dabigatran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737495187"/>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a:p>
            <a:r>
              <a:rPr lang="en-US" sz="1100" b="1" dirty="0">
                <a:solidFill>
                  <a:prstClr val="black"/>
                </a:solidFill>
                <a:latin typeface="Arial Narrow" panose="020B0606020202030204" pitchFamily="34" charset="0"/>
              </a:rPr>
              <a:t>†RE-LY results are from 150 mg; RE-LY used intent-to-treat analysis for safety outcomes </a:t>
            </a:r>
          </a:p>
          <a:p>
            <a:endParaRPr lang="en-US" b="1"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Dabigatran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0.98 (0.76, 1.26)</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0.79** (0.64, 0.94)</a:t>
            </a:r>
            <a:endParaRPr lang="en-US" sz="2000" dirty="0">
              <a:solidFill>
                <a:prstClr val="black"/>
              </a:solidFill>
              <a:latin typeface="Arial Narrow" panose="020B0606020202030204" pitchFamily="34" charset="0"/>
              <a:ea typeface="Calibri"/>
              <a:cs typeface="Times New Roman"/>
            </a:endParaRP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indent="160020" algn="ctr">
              <a:lnSpc>
                <a:spcPct val="115000"/>
              </a:lnSpc>
            </a:pPr>
            <a:r>
              <a:rPr lang="en-US" sz="1600" dirty="0">
                <a:solidFill>
                  <a:prstClr val="black"/>
                </a:solidFill>
                <a:latin typeface="Arial Narrow" panose="020B0606020202030204" pitchFamily="34" charset="0"/>
              </a:rPr>
              <a:t>0.36*** (0.23, 0.56)</a:t>
            </a:r>
            <a:endParaRPr lang="en-US" sz="2000" dirty="0">
              <a:solidFill>
                <a:prstClr val="black"/>
              </a:solidFill>
              <a:latin typeface="Arial Narrow" panose="020B0606020202030204" pitchFamily="34" charset="0"/>
              <a:ea typeface="Calibri"/>
              <a:cs typeface="Times New Roman"/>
            </a:endParaRPr>
          </a:p>
          <a:p>
            <a:pPr algn="ctr"/>
            <a:endParaRPr lang="en-US" dirty="0">
              <a:solidFill>
                <a:prstClr val="black"/>
              </a:solidFill>
              <a:latin typeface="Arial Narrow" panose="020B0606020202030204" pitchFamily="34" charset="0"/>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lvl="0">
              <a:defRPr/>
            </a:pPr>
            <a:r>
              <a:rPr lang="en-CA" sz="4000" b="1" dirty="0">
                <a:solidFill>
                  <a:srgbClr val="183059"/>
                </a:solidFill>
                <a:latin typeface="Arial Narrow" panose="020B0606020202030204" pitchFamily="34" charset="0"/>
                <a:cs typeface="Aharoni" panose="02010803020104030203" pitchFamily="2" charset="-79"/>
              </a:rPr>
              <a:t>Rivaroxaban vs. Warfarin</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a:solidFill>
                  <a:prstClr val="white"/>
                </a:solidFill>
                <a:latin typeface="Arial Narrow" panose="020B0606020202030204" pitchFamily="34" charset="0"/>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3392461153"/>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ap="flat" cmpd="sng" algn="ctr">
                      <a:solidFill>
                        <a:srgbClr val="18305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ap="flat" cmpd="sng" algn="ctr">
                      <a:solidFill>
                        <a:srgbClr val="183059"/>
                      </a:solidFill>
                      <a:prstDash val="solid"/>
                      <a:round/>
                      <a:headEnd type="none" w="med" len="med"/>
                      <a:tailEnd type="none" w="med" len="med"/>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12700" cmpd="sng">
                      <a:solidFill>
                        <a:srgbClr val="533098"/>
                      </a:solid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183059">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12700" cmpd="sng">
                      <a:solidFill>
                        <a:srgbClr val="533098"/>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algn="ctr">
              <a:lnSpc>
                <a:spcPct val="115000"/>
              </a:lnSpc>
            </a:pPr>
            <a:r>
              <a:rPr lang="en-US" sz="1600" b="1" dirty="0">
                <a:solidFill>
                  <a:prstClr val="black"/>
                </a:solidFill>
                <a:latin typeface="Arial Narrow" panose="020B0606020202030204" pitchFamily="34" charset="0"/>
              </a:rPr>
              <a:t>OLDW</a:t>
            </a:r>
            <a:endParaRPr lang="en-US" sz="2000" b="1" dirty="0">
              <a:solidFill>
                <a:prstClr val="black"/>
              </a:solidFill>
              <a:latin typeface="Arial Narrow" panose="020B0606020202030204" pitchFamily="34" charset="0"/>
            </a:endParaRPr>
          </a:p>
          <a:p>
            <a:pPr algn="ctr">
              <a:lnSpc>
                <a:spcPct val="115000"/>
              </a:lnSpc>
            </a:pPr>
            <a:r>
              <a:rPr lang="en-US" sz="1600" b="1" dirty="0">
                <a:solidFill>
                  <a:prstClr val="black"/>
                </a:solidFill>
                <a:latin typeface="Arial Narrow" panose="020B0606020202030204" pitchFamily="34" charset="0"/>
              </a:rPr>
              <a:t>Rivaroxaban vs. Warfarin</a:t>
            </a: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endParaRPr lang="en-US" sz="1400" dirty="0">
              <a:solidFill>
                <a:prstClr val="black"/>
              </a:solidFill>
              <a:latin typeface="Arial Narrow" panose="020B0606020202030204" pitchFamily="34" charset="0"/>
              <a:ea typeface="Calibri"/>
              <a:cs typeface="Times New Roman"/>
            </a:endParaRPr>
          </a:p>
          <a:p>
            <a:pPr algn="ctr">
              <a:lnSpc>
                <a:spcPct val="115000"/>
              </a:lnSpc>
            </a:pPr>
            <a:r>
              <a:rPr lang="en-US" sz="1600" b="1" dirty="0">
                <a:solidFill>
                  <a:prstClr val="black"/>
                </a:solidFill>
                <a:latin typeface="Arial Narrow" panose="020B0606020202030204" pitchFamily="34" charset="0"/>
                <a:ea typeface="Calibri"/>
                <a:cs typeface="Arial" panose="020B0604020202020204" pitchFamily="34" charset="0"/>
              </a:rPr>
              <a:t>HR (95% CI)</a:t>
            </a:r>
          </a:p>
          <a:p>
            <a:pPr algn="ctr" fontAlgn="ctr"/>
            <a:endParaRPr lang="en-US" sz="24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0.93 (0.72, 1.19)</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1.04 (0.90, 1.20)</a:t>
            </a:r>
          </a:p>
          <a:p>
            <a:pPr algn="ctr" fontAlgn="ctr"/>
            <a:endParaRPr lang="en-US" sz="1600" dirty="0">
              <a:solidFill>
                <a:prstClr val="black"/>
              </a:solidFill>
              <a:latin typeface="Arial Narrow" panose="020B0606020202030204" pitchFamily="34" charset="0"/>
            </a:endParaRPr>
          </a:p>
          <a:p>
            <a:pPr algn="ctr" fontAlgn="ctr"/>
            <a:endParaRPr lang="en-US" sz="1600" dirty="0">
              <a:solidFill>
                <a:prstClr val="black"/>
              </a:solidFill>
              <a:latin typeface="Arial Narrow" panose="020B0606020202030204" pitchFamily="34" charset="0"/>
            </a:endParaRPr>
          </a:p>
          <a:p>
            <a:pPr algn="ctr" fontAlgn="ctr"/>
            <a:r>
              <a:rPr lang="en-US" sz="1600" dirty="0">
                <a:solidFill>
                  <a:prstClr val="black"/>
                </a:solidFill>
                <a:latin typeface="Arial Narrow" panose="020B0606020202030204" pitchFamily="34" charset="0"/>
              </a:rPr>
              <a:t>0.51*** (0.35, 0.75)</a:t>
            </a:r>
          </a:p>
          <a:p>
            <a:pPr algn="ctr"/>
            <a:endParaRPr lang="en-US" dirty="0">
              <a:solidFill>
                <a:prstClr val="black"/>
              </a:solidFill>
              <a:latin typeface="Arial Narrow" panose="020B0606020202030204" pitchFamily="34" charset="0"/>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r>
              <a:rPr lang="en-US" sz="1100" b="1" dirty="0">
                <a:solidFill>
                  <a:prstClr val="black"/>
                </a:solidFill>
                <a:latin typeface="Arial Narrow" panose="020B0606020202030204" pitchFamily="34" charset="0"/>
              </a:rPr>
              <a:t>*p&lt;0.05, **p&lt;0.01, ***p&lt;0.001</a:t>
            </a:r>
          </a:p>
        </p:txBody>
      </p:sp>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26342" y="2429076"/>
            <a:ext cx="7408722" cy="1200329"/>
          </a:xfrm>
          <a:prstGeom prst="rect">
            <a:avLst/>
          </a:prstGeom>
        </p:spPr>
        <p:txBody>
          <a:bodyPr wrap="square">
            <a:spAutoFit/>
          </a:bodyPr>
          <a:lstStyle/>
          <a:p>
            <a:pPr lvl="0" algn="ctr">
              <a:defRPr/>
            </a:pPr>
            <a:r>
              <a:rPr lang="en-CA" sz="3600" b="1" dirty="0">
                <a:solidFill>
                  <a:prstClr val="white">
                    <a:lumMod val="95000"/>
                  </a:prstClr>
                </a:solidFill>
                <a:latin typeface="Arial Narrow" panose="020B0606020202030204" pitchFamily="34" charset="0"/>
                <a:cs typeface="Candara"/>
              </a:rPr>
              <a:t>What are the other implications of a Once-Daily versus Twice-Daily DOAC?</a:t>
            </a:r>
            <a:endParaRPr kumimoji="0" lang="en-CA" sz="32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94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6173"/>
            <a:ext cx="640831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Dosing Considerations and Implications of a Single Missed Dose</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lvl="0">
              <a:defRPr/>
            </a:pPr>
            <a:r>
              <a:rPr lang="en-GB" sz="900" dirty="0" err="1">
                <a:solidFill>
                  <a:prstClr val="white"/>
                </a:solidFill>
                <a:latin typeface="Arial Narrow" panose="020B0606020202030204" pitchFamily="34" charset="0"/>
              </a:rPr>
              <a:t>Vrijens</a:t>
            </a:r>
            <a:r>
              <a:rPr lang="en-GB" sz="900" dirty="0">
                <a:solidFill>
                  <a:prstClr val="white"/>
                </a:solidFill>
                <a:latin typeface="Arial Narrow" panose="020B0606020202030204" pitchFamily="34" charset="0"/>
              </a:rPr>
              <a:t> B, </a:t>
            </a:r>
            <a:r>
              <a:rPr lang="en-GB" sz="900" dirty="0" err="1">
                <a:solidFill>
                  <a:prstClr val="white"/>
                </a:solidFill>
                <a:latin typeface="Arial Narrow" panose="020B0606020202030204" pitchFamily="34" charset="0"/>
              </a:rPr>
              <a:t>Heidbuchel</a:t>
            </a:r>
            <a:r>
              <a:rPr lang="en-GB" sz="900" dirty="0">
                <a:solidFill>
                  <a:prstClr val="white"/>
                </a:solidFill>
                <a:latin typeface="Arial Narrow" panose="020B0606020202030204" pitchFamily="34" charset="0"/>
              </a:rPr>
              <a:t> H.  </a:t>
            </a:r>
            <a:r>
              <a:rPr lang="en-GB" sz="900" dirty="0" err="1">
                <a:solidFill>
                  <a:prstClr val="white"/>
                </a:solidFill>
                <a:latin typeface="Arial Narrow" panose="020B0606020202030204" pitchFamily="34" charset="0"/>
              </a:rPr>
              <a:t>Europace</a:t>
            </a:r>
            <a:r>
              <a:rPr lang="en-GB" sz="900" dirty="0">
                <a:solidFill>
                  <a:prstClr val="white"/>
                </a:solidFill>
                <a:latin typeface="Arial Narrow" panose="020B0606020202030204" pitchFamily="34" charset="0"/>
              </a:rPr>
              <a:t>. 2015 Apr;17(4):514-23.</a:t>
            </a:r>
          </a:p>
        </p:txBody>
      </p:sp>
      <p:sp>
        <p:nvSpPr>
          <p:cNvPr id="11" name="Rectangle 10">
            <a:extLst>
              <a:ext uri="{FF2B5EF4-FFF2-40B4-BE49-F238E27FC236}">
                <a16:creationId xmlns:a16="http://schemas.microsoft.com/office/drawing/2014/main" id="{14885796-7823-4E94-9B70-F75005571E2C}"/>
              </a:ext>
            </a:extLst>
          </p:cNvPr>
          <p:cNvSpPr/>
          <p:nvPr/>
        </p:nvSpPr>
        <p:spPr>
          <a:xfrm>
            <a:off x="4552961" y="2397184"/>
            <a:ext cx="4652401" cy="3539430"/>
          </a:xfrm>
          <a:prstGeom prst="rect">
            <a:avLst/>
          </a:prstGeom>
        </p:spPr>
        <p:txBody>
          <a:bodyPr wrap="square">
            <a:spAutoFit/>
          </a:bodyPr>
          <a:lstStyle/>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Comparative effects of prescribing the same total daily dose, given either once-daily (QD) or as half-strength twice-daily (BID) doses, for the same drug, or 2 drugs with identical pharmacokinetic parameters:</a:t>
            </a: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indent="-285750" defTabSz="914400">
              <a:buClr>
                <a:srgbClr val="00B0F0"/>
              </a:buClr>
              <a:buFont typeface="Wingdings" panose="05000000000000000000" pitchFamily="2" charset="2"/>
              <a:buChar char="§"/>
            </a:pPr>
            <a:endParaRPr lang="en-US" sz="1600" b="1" dirty="0">
              <a:solidFill>
                <a:srgbClr val="575756"/>
              </a:solidFill>
              <a:latin typeface="Arial Narrow" panose="020B0606020202030204" pitchFamily="34" charset="0"/>
            </a:endParaRPr>
          </a:p>
          <a:p>
            <a:pPr marL="285750" indent="-285750" defTabSz="914400">
              <a:buClr>
                <a:srgbClr val="00B0F0"/>
              </a:buClr>
              <a:buFont typeface="Wingdings" panose="05000000000000000000" pitchFamily="2" charset="2"/>
              <a:buChar char="§"/>
            </a:pPr>
            <a:r>
              <a:rPr lang="en-US" sz="1600" b="1" dirty="0">
                <a:solidFill>
                  <a:srgbClr val="575756"/>
                </a:solidFill>
                <a:latin typeface="Arial Narrow" panose="020B0606020202030204" pitchFamily="34" charset="0"/>
              </a:rPr>
              <a:t>Disproportionately greater impact on drug action of skipping a once-daily than a twice-daily dose</a:t>
            </a:r>
          </a:p>
          <a:p>
            <a:pPr defTabSz="914400"/>
            <a:endParaRPr lang="en-US" sz="1600" dirty="0">
              <a:solidFill>
                <a:srgbClr val="575756"/>
              </a:solidFill>
              <a:latin typeface="Arial Narrow" panose="020B0606020202030204" pitchFamily="34" charset="0"/>
            </a:endParaRPr>
          </a:p>
        </p:txBody>
      </p:sp>
      <p:sp>
        <p:nvSpPr>
          <p:cNvPr id="14" name="TextBox 13">
            <a:extLst>
              <a:ext uri="{FF2B5EF4-FFF2-40B4-BE49-F238E27FC236}">
                <a16:creationId xmlns:a16="http://schemas.microsoft.com/office/drawing/2014/main" id="{82F9476D-3E42-4A49-AFF5-D5F1D94DD396}"/>
              </a:ext>
            </a:extLst>
          </p:cNvPr>
          <p:cNvSpPr txBox="1"/>
          <p:nvPr/>
        </p:nvSpPr>
        <p:spPr>
          <a:xfrm>
            <a:off x="82550" y="1258759"/>
            <a:ext cx="9055002" cy="615553"/>
          </a:xfrm>
          <a:prstGeom prst="rect">
            <a:avLst/>
          </a:prstGeom>
          <a:noFill/>
        </p:spPr>
        <p:txBody>
          <a:bodyPr wrap="square" rtlCol="0">
            <a:spAutoFit/>
          </a:bodyPr>
          <a:lstStyle/>
          <a:p>
            <a:pPr algn="ctr" defTabSz="914400"/>
            <a:r>
              <a:rPr lang="en-US" sz="1600" b="1" dirty="0">
                <a:solidFill>
                  <a:srgbClr val="ECEEEF">
                    <a:lumMod val="25000"/>
                  </a:srgbClr>
                </a:solidFill>
                <a:latin typeface="Arial Narrow" panose="020B0606020202030204" pitchFamily="34" charset="0"/>
              </a:rPr>
              <a:t>Dosing also has implications on the impact of a single missed dose. </a:t>
            </a:r>
          </a:p>
          <a:p>
            <a:pPr algn="ctr" defTabSz="914400"/>
            <a:r>
              <a:rPr lang="en-US" sz="1600" b="1" dirty="0">
                <a:solidFill>
                  <a:srgbClr val="ECEEEF">
                    <a:lumMod val="25000"/>
                  </a:srgbClr>
                </a:solidFill>
                <a:latin typeface="Arial Narrow" panose="020B0606020202030204" pitchFamily="34" charset="0"/>
              </a:rPr>
              <a:t>One missed dose of QD drug</a:t>
            </a:r>
            <a:r>
              <a:rPr lang="en-US" b="1" dirty="0">
                <a:solidFill>
                  <a:srgbClr val="FF0000"/>
                </a:solidFill>
                <a:latin typeface="Arial Narrow" panose="020B0606020202030204" pitchFamily="34" charset="0"/>
              </a:rPr>
              <a:t> </a:t>
            </a:r>
            <a:r>
              <a:rPr lang="en-US" b="1" dirty="0">
                <a:solidFill>
                  <a:srgbClr val="0070C0"/>
                </a:solidFill>
                <a:latin typeface="Arial Narrow" panose="020B0606020202030204" pitchFamily="34" charset="0"/>
              </a:rPr>
              <a:t>≠ </a:t>
            </a:r>
            <a:r>
              <a:rPr lang="en-US" sz="1600" b="1" dirty="0">
                <a:solidFill>
                  <a:srgbClr val="ECEEEF">
                    <a:lumMod val="25000"/>
                  </a:srgbClr>
                </a:solidFill>
                <a:latin typeface="Arial Narrow" panose="020B0606020202030204" pitchFamily="34" charset="0"/>
              </a:rPr>
              <a:t>One missed dose of BID drug </a:t>
            </a:r>
            <a:endParaRPr lang="en-CA" sz="1600" b="1" dirty="0">
              <a:solidFill>
                <a:srgbClr val="ECEEEF">
                  <a:lumMod val="25000"/>
                </a:srgbClr>
              </a:solidFill>
              <a:latin typeface="Arial Narrow" panose="020B0606020202030204" pitchFamily="34" charset="0"/>
            </a:endParaRPr>
          </a:p>
        </p:txBody>
      </p:sp>
      <p:pic>
        <p:nvPicPr>
          <p:cNvPr id="3" name="Picture 2" descr="A close up of a logo&#10;&#10;Description automatically generated">
            <a:extLst>
              <a:ext uri="{FF2B5EF4-FFF2-40B4-BE49-F238E27FC236}">
                <a16:creationId xmlns:a16="http://schemas.microsoft.com/office/drawing/2014/main" id="{F86ADE3C-2609-4C68-B8F7-D94113D417CE}"/>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550" y="1647291"/>
            <a:ext cx="4187370" cy="4879497"/>
          </a:xfrm>
          <a:prstGeom prst="rect">
            <a:avLst/>
          </a:prstGeom>
        </p:spPr>
      </p:pic>
      <p:grpSp>
        <p:nvGrpSpPr>
          <p:cNvPr id="61" name="Group 60">
            <a:extLst>
              <a:ext uri="{FF2B5EF4-FFF2-40B4-BE49-F238E27FC236}">
                <a16:creationId xmlns:a16="http://schemas.microsoft.com/office/drawing/2014/main" id="{E67B8337-BFC3-44A2-9A00-A439890571C4}"/>
              </a:ext>
            </a:extLst>
          </p:cNvPr>
          <p:cNvGrpSpPr/>
          <p:nvPr/>
        </p:nvGrpSpPr>
        <p:grpSpPr>
          <a:xfrm>
            <a:off x="587073" y="606814"/>
            <a:ext cx="6565702" cy="6015788"/>
            <a:chOff x="1196109" y="32327"/>
            <a:chExt cx="6858000" cy="6858000"/>
          </a:xfrm>
        </p:grpSpPr>
        <p:pic>
          <p:nvPicPr>
            <p:cNvPr id="62" name="Picture 61">
              <a:extLst>
                <a:ext uri="{FF2B5EF4-FFF2-40B4-BE49-F238E27FC236}">
                  <a16:creationId xmlns:a16="http://schemas.microsoft.com/office/drawing/2014/main" id="{F13EA08B-E7AE-47A5-B55B-A6D62759F4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63" name="TextBox 62">
              <a:extLst>
                <a:ext uri="{FF2B5EF4-FFF2-40B4-BE49-F238E27FC236}">
                  <a16:creationId xmlns:a16="http://schemas.microsoft.com/office/drawing/2014/main" id="{2F7EE35D-A695-47DC-8215-3119EE11A5E1}"/>
                </a:ext>
              </a:extLst>
            </p:cNvPr>
            <p:cNvSpPr txBox="1"/>
            <p:nvPr/>
          </p:nvSpPr>
          <p:spPr>
            <a:xfrm rot="21121336">
              <a:off x="2415309" y="1207665"/>
              <a:ext cx="4419601" cy="4233064"/>
            </a:xfrm>
            <a:prstGeom prst="rect">
              <a:avLst/>
            </a:prstGeom>
            <a:noFill/>
          </p:spPr>
          <p:txBody>
            <a:bodyPr wrap="square" rtlCol="0">
              <a:spAutoFit/>
            </a:bodyPr>
            <a:lstStyle/>
            <a:p>
              <a:pPr algn="ctr"/>
              <a:r>
                <a:rPr lang="en-CA" sz="5400" dirty="0">
                  <a:solidFill>
                    <a:schemeClr val="accent1">
                      <a:lumMod val="75000"/>
                    </a:schemeClr>
                  </a:solidFill>
                  <a:latin typeface="Segoe Print" pitchFamily="2" charset="0"/>
                </a:rPr>
                <a:t>1 missed QD dose equals 3 missed BID doses</a:t>
              </a:r>
            </a:p>
          </p:txBody>
        </p:sp>
      </p:grpSp>
      <p:pic>
        <p:nvPicPr>
          <p:cNvPr id="64" name="Picture 63">
            <a:extLst>
              <a:ext uri="{FF2B5EF4-FFF2-40B4-BE49-F238E27FC236}">
                <a16:creationId xmlns:a16="http://schemas.microsoft.com/office/drawing/2014/main" id="{07FD9116-C7AB-4325-B445-DEBDA07AA8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4171" y="3013470"/>
            <a:ext cx="3683290" cy="2481617"/>
          </a:xfrm>
          <a:prstGeom prst="rect">
            <a:avLst/>
          </a:prstGeom>
        </p:spPr>
      </p:pic>
    </p:spTree>
    <p:extLst>
      <p:ext uri="{BB962C8B-B14F-4D97-AF65-F5344CB8AC3E}">
        <p14:creationId xmlns:p14="http://schemas.microsoft.com/office/powerpoint/2010/main" val="208235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8" name="Rectangle 27">
            <a:extLst>
              <a:ext uri="{FF2B5EF4-FFF2-40B4-BE49-F238E27FC236}">
                <a16:creationId xmlns:a16="http://schemas.microsoft.com/office/drawing/2014/main" id="{C250E6C8-43A8-47E6-B78A-189197B49C48}"/>
              </a:ext>
            </a:extLst>
          </p:cNvPr>
          <p:cNvSpPr/>
          <p:nvPr/>
        </p:nvSpPr>
        <p:spPr>
          <a:xfrm>
            <a:off x="0" y="1934761"/>
            <a:ext cx="9144000" cy="201622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151640" y="121232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326342" y="2429076"/>
            <a:ext cx="7408722" cy="1323439"/>
          </a:xfrm>
          <a:prstGeom prst="rect">
            <a:avLst/>
          </a:prstGeom>
        </p:spPr>
        <p:txBody>
          <a:bodyPr wrap="square">
            <a:spAutoFit/>
          </a:bodyPr>
          <a:lstStyle/>
          <a:p>
            <a:pPr lvl="0" algn="ctr">
              <a:defRPr/>
            </a:pPr>
            <a:r>
              <a:rPr lang="en-CA" sz="4000" b="1" dirty="0">
                <a:solidFill>
                  <a:prstClr val="white">
                    <a:lumMod val="95000"/>
                  </a:prstClr>
                </a:solidFill>
                <a:latin typeface="Arial Narrow" panose="020B0606020202030204" pitchFamily="34" charset="0"/>
                <a:cs typeface="Candara"/>
              </a:rPr>
              <a:t>What does persistence with DOACs look like?</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pic>
        <p:nvPicPr>
          <p:cNvPr id="32" name="Picture 31" descr="Clinical-conandrum-Logo-2019_dec.png">
            <a:extLst>
              <a:ext uri="{FF2B5EF4-FFF2-40B4-BE49-F238E27FC236}">
                <a16:creationId xmlns:a16="http://schemas.microsoft.com/office/drawing/2014/main" id="{9E32D602-413D-4426-88CB-3D5134B4656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53753" y="6329901"/>
            <a:ext cx="1136089" cy="447504"/>
          </a:xfrm>
          <a:prstGeom prst="rect">
            <a:avLst/>
          </a:prstGeom>
        </p:spPr>
      </p:pic>
      <p:pic>
        <p:nvPicPr>
          <p:cNvPr id="1028" name="Picture 4" descr="Related image">
            <a:extLst>
              <a:ext uri="{FF2B5EF4-FFF2-40B4-BE49-F238E27FC236}">
                <a16:creationId xmlns:a16="http://schemas.microsoft.com/office/drawing/2014/main" id="{B4D5743E-24DC-4C0F-B336-0E7994D2F6E2}"/>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68507" y="1427447"/>
            <a:ext cx="1094480" cy="109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47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56173"/>
            <a:ext cx="6408319" cy="954107"/>
          </a:xfrm>
          <a:prstGeom prst="rect">
            <a:avLst/>
          </a:prstGeom>
          <a:noFill/>
        </p:spPr>
        <p:txBody>
          <a:bodyPr wrap="square">
            <a:spAutoFit/>
          </a:bodyPr>
          <a:lstStyle/>
          <a:p>
            <a:pPr lvl="0">
              <a:defRPr/>
            </a:pPr>
            <a:r>
              <a:rPr lang="en-CA" sz="2800" b="1" dirty="0">
                <a:solidFill>
                  <a:srgbClr val="183059"/>
                </a:solidFill>
                <a:latin typeface="Arial Narrow" panose="020B0606020202030204" pitchFamily="34" charset="0"/>
                <a:cs typeface="Aharoni" panose="02010803020104030203" pitchFamily="2" charset="-79"/>
              </a:rPr>
              <a:t>Discontinuation Rates from </a:t>
            </a:r>
            <a:br>
              <a:rPr lang="en-CA" sz="2800" b="1" dirty="0">
                <a:solidFill>
                  <a:srgbClr val="183059"/>
                </a:solidFill>
                <a:latin typeface="Arial Narrow" panose="020B0606020202030204" pitchFamily="34" charset="0"/>
                <a:cs typeface="Aharoni" panose="02010803020104030203" pitchFamily="2" charset="-79"/>
              </a:rPr>
            </a:br>
            <a:r>
              <a:rPr lang="en-CA" sz="2800" b="1" dirty="0">
                <a:solidFill>
                  <a:srgbClr val="183059"/>
                </a:solidFill>
                <a:latin typeface="Arial Narrow" panose="020B0606020202030204" pitchFamily="34" charset="0"/>
                <a:cs typeface="Aharoni" panose="02010803020104030203" pitchFamily="2" charset="-79"/>
              </a:rPr>
              <a:t>Randomized Clinical Registration Trials</a:t>
            </a:r>
            <a:endParaRPr kumimoji="0" lang="en-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b="1" dirty="0" err="1">
                <a:solidFill>
                  <a:schemeClr val="bg1"/>
                </a:solidFill>
                <a:latin typeface="Arial Narrow" panose="020B0606020202030204" pitchFamily="34" charset="0"/>
              </a:rPr>
              <a:t>Komocsi</a:t>
            </a:r>
            <a:r>
              <a:rPr lang="en-US" sz="900" dirty="0">
                <a:solidFill>
                  <a:schemeClr val="bg1"/>
                </a:solidFill>
                <a:latin typeface="Arial Narrow" panose="020B0606020202030204" pitchFamily="34" charset="0"/>
              </a:rPr>
              <a:t> A. </a:t>
            </a:r>
            <a:r>
              <a:rPr lang="en-US" sz="900" i="1" dirty="0" err="1">
                <a:solidFill>
                  <a:schemeClr val="bg1"/>
                </a:solidFill>
                <a:latin typeface="Arial Narrow" panose="020B0606020202030204" pitchFamily="34" charset="0"/>
              </a:rPr>
              <a:t>Curr</a:t>
            </a:r>
            <a:r>
              <a:rPr lang="en-US" sz="900" i="1" dirty="0">
                <a:solidFill>
                  <a:schemeClr val="bg1"/>
                </a:solidFill>
                <a:latin typeface="Arial Narrow" panose="020B0606020202030204" pitchFamily="34" charset="0"/>
              </a:rPr>
              <a:t> Med Res </a:t>
            </a:r>
            <a:r>
              <a:rPr lang="en-US" sz="900" i="1" dirty="0" err="1">
                <a:solidFill>
                  <a:schemeClr val="bg1"/>
                </a:solidFill>
                <a:latin typeface="Arial Narrow" panose="020B0606020202030204" pitchFamily="34" charset="0"/>
              </a:rPr>
              <a:t>Opin</a:t>
            </a:r>
            <a:r>
              <a:rPr lang="en-US" sz="900" dirty="0">
                <a:solidFill>
                  <a:schemeClr val="bg1"/>
                </a:solidFill>
                <a:latin typeface="Arial Narrow" panose="020B0606020202030204" pitchFamily="34" charset="0"/>
              </a:rPr>
              <a:t>. 2015; 31(10):1841-4.</a:t>
            </a:r>
            <a:endParaRPr lang="en-CA" sz="900" dirty="0">
              <a:solidFill>
                <a:schemeClr val="bg1"/>
              </a:solidFill>
              <a:latin typeface="Arial Narrow" panose="020B0606020202030204" pitchFamily="34" charset="0"/>
            </a:endParaRPr>
          </a:p>
        </p:txBody>
      </p:sp>
      <p:sp>
        <p:nvSpPr>
          <p:cNvPr id="34" name="Rectangle 33">
            <a:extLst>
              <a:ext uri="{FF2B5EF4-FFF2-40B4-BE49-F238E27FC236}">
                <a16:creationId xmlns:a16="http://schemas.microsoft.com/office/drawing/2014/main" id="{CA46DBD2-8520-44CE-B8F1-AB7126A6B206}"/>
              </a:ext>
            </a:extLst>
          </p:cNvPr>
          <p:cNvSpPr/>
          <p:nvPr/>
        </p:nvSpPr>
        <p:spPr bwMode="auto">
          <a:xfrm>
            <a:off x="285750" y="35464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5" name="Rectangle 34">
            <a:extLst>
              <a:ext uri="{FF2B5EF4-FFF2-40B4-BE49-F238E27FC236}">
                <a16:creationId xmlns:a16="http://schemas.microsoft.com/office/drawing/2014/main" id="{CD808B3F-F083-478C-A2EB-C9A450B42E26}"/>
              </a:ext>
            </a:extLst>
          </p:cNvPr>
          <p:cNvSpPr/>
          <p:nvPr/>
        </p:nvSpPr>
        <p:spPr bwMode="auto">
          <a:xfrm>
            <a:off x="285750" y="4232275"/>
            <a:ext cx="8543925" cy="63904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6" name="Rectangle 35">
            <a:extLst>
              <a:ext uri="{FF2B5EF4-FFF2-40B4-BE49-F238E27FC236}">
                <a16:creationId xmlns:a16="http://schemas.microsoft.com/office/drawing/2014/main" id="{71850E22-3645-4A88-9397-173F226E669D}"/>
              </a:ext>
            </a:extLst>
          </p:cNvPr>
          <p:cNvSpPr/>
          <p:nvPr/>
        </p:nvSpPr>
        <p:spPr bwMode="auto">
          <a:xfrm>
            <a:off x="304800" y="2841625"/>
            <a:ext cx="8543925" cy="64770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sp>
        <p:nvSpPr>
          <p:cNvPr id="37" name="Rectangle 36">
            <a:extLst>
              <a:ext uri="{FF2B5EF4-FFF2-40B4-BE49-F238E27FC236}">
                <a16:creationId xmlns:a16="http://schemas.microsoft.com/office/drawing/2014/main" id="{EA35BB36-7D86-4487-8868-67082D8AD039}"/>
              </a:ext>
            </a:extLst>
          </p:cNvPr>
          <p:cNvSpPr/>
          <p:nvPr/>
        </p:nvSpPr>
        <p:spPr bwMode="auto">
          <a:xfrm>
            <a:off x="285750" y="3889375"/>
            <a:ext cx="8543925" cy="274320"/>
          </a:xfrm>
          <a:prstGeom prst="rect">
            <a:avLst/>
          </a:prstGeom>
          <a:solidFill>
            <a:schemeClr val="accent5">
              <a:lumMod val="20000"/>
              <a:lumOff val="80000"/>
            </a:schemeClr>
          </a:solidFill>
          <a:ln w="22225" cap="flat" cmpd="sng" algn="ctr">
            <a:solidFill>
              <a:srgbClr val="EFF5F8"/>
            </a:solidFill>
            <a:prstDash val="solid"/>
            <a:round/>
            <a:headEnd type="none" w="med" len="med"/>
            <a:tailEnd type="none" w="med" len="med"/>
          </a:ln>
          <a:effectLst/>
          <a:extLst/>
        </p:spPr>
        <p:txBody>
          <a:bodyPr vert="horz" wrap="none" lIns="18288" tIns="0" rIns="0" bIns="0" numCol="1" rtlCol="0" anchor="ctr" anchorCtr="0" compatLnSpc="1">
            <a:prstTxWarp prst="textNoShape">
              <a:avLst/>
            </a:prstTxWarp>
            <a:noAutofit/>
          </a:bodyPr>
          <a:lstStyle/>
          <a:p>
            <a:pPr marL="0" marR="0" lvl="0" indent="0" algn="ctr" defTabSz="863600" eaLnBrk="0" fontAlgn="base" latinLnBrk="0" hangingPunct="0">
              <a:lnSpc>
                <a:spcPct val="90000"/>
              </a:lnSpc>
              <a:spcBef>
                <a:spcPct val="30000"/>
              </a:spcBef>
              <a:spcAft>
                <a:spcPct val="0"/>
              </a:spcAft>
              <a:buClrTx/>
              <a:buSzTx/>
              <a:buFontTx/>
              <a:buNone/>
              <a:tabLst/>
              <a:defRPr/>
            </a:pPr>
            <a:endParaRPr kumimoji="0" lang="en-CA" sz="1400" b="1" i="0" u="none" strike="noStrike" kern="0" cap="none" spc="0" normalizeH="0" baseline="0" noProof="0" dirty="0">
              <a:ln>
                <a:noFill/>
              </a:ln>
              <a:solidFill>
                <a:srgbClr val="575756"/>
              </a:solidFill>
              <a:effectLst/>
              <a:uLnTx/>
              <a:uFillTx/>
              <a:latin typeface="Arial" pitchFamily="34" charset="0"/>
              <a:ea typeface="Arial Unicode MS" pitchFamily="34" charset="-128"/>
              <a:cs typeface="Arial" pitchFamily="34" charset="0"/>
            </a:endParaRPr>
          </a:p>
        </p:txBody>
      </p:sp>
      <p:grpSp>
        <p:nvGrpSpPr>
          <p:cNvPr id="38" name="Group 37">
            <a:extLst>
              <a:ext uri="{FF2B5EF4-FFF2-40B4-BE49-F238E27FC236}">
                <a16:creationId xmlns:a16="http://schemas.microsoft.com/office/drawing/2014/main" id="{EDDDA519-966B-4CEC-8F95-4A384B8CD74E}"/>
              </a:ext>
            </a:extLst>
          </p:cNvPr>
          <p:cNvGrpSpPr/>
          <p:nvPr/>
        </p:nvGrpSpPr>
        <p:grpSpPr>
          <a:xfrm>
            <a:off x="4190778" y="2450225"/>
            <a:ext cx="4223039" cy="3267563"/>
            <a:chOff x="3724053" y="1856500"/>
            <a:chExt cx="4223039" cy="3267563"/>
          </a:xfrm>
        </p:grpSpPr>
        <p:graphicFrame>
          <p:nvGraphicFramePr>
            <p:cNvPr id="39" name="Chart 38">
              <a:extLst>
                <a:ext uri="{FF2B5EF4-FFF2-40B4-BE49-F238E27FC236}">
                  <a16:creationId xmlns:a16="http://schemas.microsoft.com/office/drawing/2014/main" id="{F42FC247-FB87-429A-8ABE-458D9DE7C5F1}"/>
                </a:ext>
              </a:extLst>
            </p:cNvPr>
            <p:cNvGraphicFramePr/>
            <p:nvPr>
              <p:extLst>
                <p:ext uri="{D42A27DB-BD31-4B8C-83A1-F6EECF244321}">
                  <p14:modId xmlns:p14="http://schemas.microsoft.com/office/powerpoint/2010/main" val="2928452184"/>
                </p:ext>
              </p:extLst>
            </p:nvPr>
          </p:nvGraphicFramePr>
          <p:xfrm>
            <a:off x="3724053" y="1911015"/>
            <a:ext cx="4223039" cy="3213048"/>
          </p:xfrm>
          <a:graphic>
            <a:graphicData uri="http://schemas.openxmlformats.org/drawingml/2006/chart">
              <c:chart xmlns:c="http://schemas.openxmlformats.org/drawingml/2006/chart" xmlns:r="http://schemas.openxmlformats.org/officeDocument/2006/relationships" r:id="rId6"/>
            </a:graphicData>
          </a:graphic>
        </p:graphicFrame>
        <p:cxnSp>
          <p:nvCxnSpPr>
            <p:cNvPr id="40" name="Straight Connector 39">
              <a:extLst>
                <a:ext uri="{FF2B5EF4-FFF2-40B4-BE49-F238E27FC236}">
                  <a16:creationId xmlns:a16="http://schemas.microsoft.com/office/drawing/2014/main" id="{5A795A95-16CD-4DA6-B22C-7C4F9D8D09DA}"/>
                </a:ext>
              </a:extLst>
            </p:cNvPr>
            <p:cNvCxnSpPr/>
            <p:nvPr/>
          </p:nvCxnSpPr>
          <p:spPr bwMode="auto">
            <a:xfrm>
              <a:off x="4906937" y="1856500"/>
              <a:ext cx="0" cy="3032027"/>
            </a:xfrm>
            <a:prstGeom prst="line">
              <a:avLst/>
            </a:prstGeom>
            <a:noFill/>
            <a:ln w="12700" cap="flat" cmpd="sng" algn="ctr">
              <a:solidFill>
                <a:srgbClr val="575756"/>
              </a:solidFill>
              <a:prstDash val="solid"/>
              <a:round/>
              <a:headEnd type="none" w="med" len="med"/>
              <a:tailEnd type="none" w="med" len="me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1" name="Diamond 40">
              <a:extLst>
                <a:ext uri="{FF2B5EF4-FFF2-40B4-BE49-F238E27FC236}">
                  <a16:creationId xmlns:a16="http://schemas.microsoft.com/office/drawing/2014/main" id="{76C56938-3F11-4BF7-A990-05FF61C40B31}"/>
                </a:ext>
              </a:extLst>
            </p:cNvPr>
            <p:cNvSpPr/>
            <p:nvPr/>
          </p:nvSpPr>
          <p:spPr bwMode="auto">
            <a:xfrm>
              <a:off x="4660933" y="4353790"/>
              <a:ext cx="1463040" cy="182880"/>
            </a:xfrm>
            <a:prstGeom prst="diamond">
              <a:avLst/>
            </a:prstGeom>
            <a:solidFill>
              <a:srgbClr val="183059"/>
            </a:solidFill>
            <a:ln w="12700" cap="flat" cmpd="sng" algn="ctr">
              <a:solidFill>
                <a:srgbClr val="183059"/>
              </a:solidFill>
              <a:prstDash val="solid"/>
              <a:round/>
              <a:headEnd type="none" w="med" len="med"/>
              <a:tailEnd type="none" w="med" len="med"/>
            </a:ln>
            <a:effectLst/>
            <a:extLst/>
          </p:spPr>
          <p:txBody>
            <a:bodyPr vert="horz" wrap="none" lIns="18288" tIns="0" rIns="0" bIns="0" numCol="1" rtlCol="0" anchor="t" anchorCtr="0" compatLnSpc="1">
              <a:prstTxWarp prst="textNoShape">
                <a:avLst/>
              </a:prstTxWarp>
              <a:spAutoFit/>
            </a:bodyPr>
            <a:lstStyle/>
            <a:p>
              <a:pPr marL="0" marR="0" lvl="0" indent="0" defTabSz="863600" eaLnBrk="0" fontAlgn="base" latinLnBrk="0" hangingPunct="0">
                <a:lnSpc>
                  <a:spcPct val="90000"/>
                </a:lnSpc>
                <a:spcBef>
                  <a:spcPct val="30000"/>
                </a:spcBef>
                <a:spcAft>
                  <a:spcPct val="0"/>
                </a:spcAft>
                <a:buClrTx/>
                <a:buSzTx/>
                <a:buFontTx/>
                <a:buNone/>
                <a:tabLst/>
                <a:defRPr/>
              </a:pPr>
              <a:endParaRPr kumimoji="0" lang="en-CA" sz="1200" b="1" i="0" u="none" strike="noStrike" kern="0" cap="none" spc="0" normalizeH="0" baseline="0" noProof="0">
                <a:ln>
                  <a:noFill/>
                </a:ln>
                <a:solidFill>
                  <a:srgbClr val="575756"/>
                </a:solidFill>
                <a:effectLst/>
                <a:uLnTx/>
                <a:uFillTx/>
                <a:latin typeface="Arial" pitchFamily="34" charset="0"/>
                <a:ea typeface="Arial Unicode MS" pitchFamily="34" charset="-128"/>
                <a:cs typeface="Arial" pitchFamily="34" charset="0"/>
              </a:endParaRPr>
            </a:p>
          </p:txBody>
        </p:sp>
      </p:grpSp>
      <p:sp>
        <p:nvSpPr>
          <p:cNvPr id="42" name="TextBox 41">
            <a:extLst>
              <a:ext uri="{FF2B5EF4-FFF2-40B4-BE49-F238E27FC236}">
                <a16:creationId xmlns:a16="http://schemas.microsoft.com/office/drawing/2014/main" id="{0DC0203B-9D75-4297-9442-1087E2227080}"/>
              </a:ext>
            </a:extLst>
          </p:cNvPr>
          <p:cNvSpPr txBox="1"/>
          <p:nvPr/>
        </p:nvSpPr>
        <p:spPr>
          <a:xfrm>
            <a:off x="285750" y="2308225"/>
            <a:ext cx="3743332" cy="2970044"/>
          </a:xfrm>
          <a:prstGeom prst="rect">
            <a:avLst/>
          </a:prstGeom>
          <a:noFill/>
        </p:spPr>
        <p:txBody>
          <a:bodyPr wrap="none" rtlCol="0">
            <a:spAutoFit/>
          </a:bodyPr>
          <a:lstStyle/>
          <a:p>
            <a:pPr defTabSz="914400"/>
            <a:r>
              <a:rPr lang="en-US" sz="1400" b="1" dirty="0">
                <a:solidFill>
                  <a:srgbClr val="EFF5F8">
                    <a:lumMod val="10000"/>
                  </a:srgbClr>
                </a:solidFill>
                <a:latin typeface="Arial Narrow" panose="020B0606020202030204" pitchFamily="34" charset="0"/>
              </a:rPr>
              <a:t>Studies		Estimate   </a:t>
            </a:r>
            <a:r>
              <a:rPr lang="en-US" sz="1200" b="1" dirty="0">
                <a:solidFill>
                  <a:srgbClr val="EFF5F8">
                    <a:lumMod val="10000"/>
                  </a:srgbClr>
                </a:solidFill>
                <a:latin typeface="Arial Narrow" panose="020B0606020202030204" pitchFamily="34" charset="0"/>
              </a:rPr>
              <a:t>	</a:t>
            </a:r>
            <a:r>
              <a:rPr lang="en-US" sz="1400" b="1" dirty="0">
                <a:solidFill>
                  <a:srgbClr val="EFF5F8">
                    <a:lumMod val="10000"/>
                  </a:srgbClr>
                </a:solidFill>
                <a:latin typeface="Arial Narrow" panose="020B0606020202030204" pitchFamily="34" charset="0"/>
              </a:rPr>
              <a:t>(95% CI)</a:t>
            </a:r>
          </a:p>
          <a:p>
            <a:pPr defTabSz="914400"/>
            <a:endParaRPr lang="en-US" sz="1400" dirty="0">
              <a:solidFill>
                <a:srgbClr val="EFF5F8">
                  <a:lumMod val="10000"/>
                </a:srgbClr>
              </a:solidFill>
              <a:latin typeface="Arial Narrow" panose="020B0606020202030204" pitchFamily="34" charset="0"/>
            </a:endParaRP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150 mg BID	1.358	(1.234, 1.494)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RELY 110 mg BID	1.413	(1.285, 1.553)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ROCKET-AF 20 mg OD	1.088	(1.006, 1.177)</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ARISTOTLE 5 mg BID	0.893	(0.836, 0.954)</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60 mg OD	0.999	(0.932, 1.071)</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ENGAGE-AF 30 mg OD	0.935	(0.872, 1.003)</a:t>
            </a:r>
          </a:p>
          <a:p>
            <a:pPr defTabSz="914400">
              <a:spcBef>
                <a:spcPts val="600"/>
              </a:spcBef>
              <a:spcAft>
                <a:spcPts val="800"/>
              </a:spcAft>
            </a:pPr>
            <a:r>
              <a:rPr lang="en-US" sz="1200" dirty="0">
                <a:solidFill>
                  <a:srgbClr val="EFF5F8">
                    <a:lumMod val="10000"/>
                  </a:srgbClr>
                </a:solidFill>
                <a:latin typeface="Arial Narrow" panose="020B0606020202030204" pitchFamily="34" charset="0"/>
              </a:rPr>
              <a:t>		1.094	(0.949, 1.261)</a:t>
            </a:r>
            <a:endParaRPr lang="en-CA" sz="1200" dirty="0">
              <a:solidFill>
                <a:srgbClr val="EFF5F8">
                  <a:lumMod val="10000"/>
                </a:srgbClr>
              </a:solidFill>
              <a:latin typeface="Arial Narrow" panose="020B0606020202030204" pitchFamily="34" charset="0"/>
            </a:endParaRPr>
          </a:p>
        </p:txBody>
      </p:sp>
      <p:sp>
        <p:nvSpPr>
          <p:cNvPr id="43" name="Rectangle 42">
            <a:extLst>
              <a:ext uri="{FF2B5EF4-FFF2-40B4-BE49-F238E27FC236}">
                <a16:creationId xmlns:a16="http://schemas.microsoft.com/office/drawing/2014/main" id="{5DB9C5E6-1962-4C02-8AB1-15240239FF65}"/>
              </a:ext>
            </a:extLst>
          </p:cNvPr>
          <p:cNvSpPr/>
          <p:nvPr/>
        </p:nvSpPr>
        <p:spPr>
          <a:xfrm>
            <a:off x="201033" y="1535403"/>
            <a:ext cx="8808019" cy="615553"/>
          </a:xfrm>
          <a:prstGeom prst="rect">
            <a:avLst/>
          </a:prstGeom>
        </p:spPr>
        <p:txBody>
          <a:bodyPr wrap="square">
            <a:spAutoFit/>
          </a:bodyPr>
          <a:lstStyle/>
          <a:p>
            <a:pPr algn="ctr" defTabSz="914400"/>
            <a:r>
              <a:rPr lang="en-US" b="1" dirty="0">
                <a:solidFill>
                  <a:srgbClr val="EFF5F8">
                    <a:lumMod val="10000"/>
                  </a:srgbClr>
                </a:solidFill>
                <a:latin typeface="Arial Narrow" panose="020B0606020202030204" pitchFamily="34" charset="0"/>
              </a:rPr>
              <a:t>Frequency treatment discontinuation in phase 3 trials. </a:t>
            </a:r>
          </a:p>
          <a:p>
            <a:pPr algn="ctr" defTabSz="914400"/>
            <a:r>
              <a:rPr lang="en-US" sz="1600" dirty="0">
                <a:solidFill>
                  <a:srgbClr val="EFF5F8">
                    <a:lumMod val="10000"/>
                  </a:srgbClr>
                </a:solidFill>
                <a:latin typeface="Arial Narrow" panose="020B0606020202030204" pitchFamily="34" charset="0"/>
              </a:rPr>
              <a:t>Odds ratios and 95% confidence intervals (CIs) were calculated from the reported event frequencies</a:t>
            </a:r>
            <a:endParaRPr lang="en-CA" sz="1600" dirty="0">
              <a:solidFill>
                <a:srgbClr val="EFF5F8">
                  <a:lumMod val="10000"/>
                </a:srgbClr>
              </a:solidFill>
              <a:latin typeface="Arial Narrow" panose="020B0606020202030204" pitchFamily="34" charset="0"/>
            </a:endParaRPr>
          </a:p>
        </p:txBody>
      </p:sp>
    </p:spTree>
    <p:extLst>
      <p:ext uri="{BB962C8B-B14F-4D97-AF65-F5344CB8AC3E}">
        <p14:creationId xmlns:p14="http://schemas.microsoft.com/office/powerpoint/2010/main" val="23964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Mitigating Potential Bias</a:t>
            </a:r>
          </a:p>
        </p:txBody>
      </p:sp>
      <p:sp>
        <p:nvSpPr>
          <p:cNvPr id="12" name="Content Placeholder 2">
            <a:extLst>
              <a:ext uri="{FF2B5EF4-FFF2-40B4-BE49-F238E27FC236}">
                <a16:creationId xmlns:a16="http://schemas.microsoft.com/office/drawing/2014/main" id="{B0BF1C05-1CBE-4B9B-9996-D29CCA451987}"/>
              </a:ext>
            </a:extLst>
          </p:cNvPr>
          <p:cNvSpPr txBox="1">
            <a:spLocks/>
          </p:cNvSpPr>
          <p:nvPr/>
        </p:nvSpPr>
        <p:spPr>
          <a:xfrm>
            <a:off x="152400"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peer reviewed and is nationally accredited by the College of Family Physicians of Canada.</a:t>
            </a: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00B0F0"/>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83059"/>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282" y="179393"/>
            <a:ext cx="2290793" cy="902341"/>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00873"/>
            <a:ext cx="6408319" cy="1077218"/>
          </a:xfrm>
          <a:prstGeom prst="rect">
            <a:avLst/>
          </a:prstGeom>
          <a:noFill/>
        </p:spPr>
        <p:txBody>
          <a:bodyPr wrap="square">
            <a:spAutoFit/>
          </a:bodyPr>
          <a:lstStyle/>
          <a:p>
            <a:pPr lvl="0">
              <a:defRPr/>
            </a:pPr>
            <a:r>
              <a:rPr lang="en-CA" sz="3200" b="1" dirty="0">
                <a:solidFill>
                  <a:srgbClr val="183059"/>
                </a:solidFill>
                <a:latin typeface="Arial Narrow" panose="020B0606020202030204" pitchFamily="34" charset="0"/>
                <a:cs typeface="Aharoni" panose="02010803020104030203" pitchFamily="2" charset="-79"/>
              </a:rPr>
              <a:t>Mayo Clinic Real World Data Analysis</a:t>
            </a:r>
          </a:p>
          <a:p>
            <a:pPr lvl="0">
              <a:defRPr/>
            </a:pPr>
            <a:r>
              <a:rPr lang="en-CA" sz="3200" b="1" dirty="0">
                <a:solidFill>
                  <a:srgbClr val="183059"/>
                </a:solidFill>
                <a:latin typeface="Arial Narrow" panose="020B0606020202030204" pitchFamily="34" charset="0"/>
                <a:cs typeface="Aharoni" panose="02010803020104030203" pitchFamily="2" charset="-79"/>
              </a:rPr>
              <a:t>of Non-Adherence</a:t>
            </a:r>
          </a:p>
        </p:txBody>
      </p:sp>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defTabSz="914400"/>
            <a:r>
              <a:rPr lang="en-US" sz="900" dirty="0">
                <a:solidFill>
                  <a:schemeClr val="bg1"/>
                </a:solidFill>
                <a:latin typeface="Arial Narrow" panose="020B0606020202030204" pitchFamily="34" charset="0"/>
              </a:rPr>
              <a:t>Yao X et al.  J Amer Coll </a:t>
            </a:r>
            <a:r>
              <a:rPr lang="en-US" sz="900" dirty="0" err="1">
                <a:solidFill>
                  <a:schemeClr val="bg1"/>
                </a:solidFill>
                <a:latin typeface="Arial Narrow" panose="020B0606020202030204" pitchFamily="34" charset="0"/>
              </a:rPr>
              <a:t>Cardiol</a:t>
            </a:r>
            <a:r>
              <a:rPr lang="en-US" sz="900" dirty="0">
                <a:solidFill>
                  <a:schemeClr val="bg1"/>
                </a:solidFill>
                <a:latin typeface="Arial Narrow" panose="020B0606020202030204" pitchFamily="34" charset="0"/>
              </a:rPr>
              <a:t> 69:2779-90, 2017</a:t>
            </a:r>
          </a:p>
        </p:txBody>
      </p:sp>
      <p:sp>
        <p:nvSpPr>
          <p:cNvPr id="18" name="TextBox 17">
            <a:extLst>
              <a:ext uri="{FF2B5EF4-FFF2-40B4-BE49-F238E27FC236}">
                <a16:creationId xmlns:a16="http://schemas.microsoft.com/office/drawing/2014/main" id="{1A96D62D-DDC8-47C3-833D-1141A4FCE5E2}"/>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00B0F0"/>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26" name="TextBox 6">
            <a:extLst>
              <a:ext uri="{FF2B5EF4-FFF2-40B4-BE49-F238E27FC236}">
                <a16:creationId xmlns:a16="http://schemas.microsoft.com/office/drawing/2014/main" id="{221037FD-DBD4-4054-8D04-373EEE916E9F}"/>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27" name="Chart 26">
            <a:extLst>
              <a:ext uri="{FF2B5EF4-FFF2-40B4-BE49-F238E27FC236}">
                <a16:creationId xmlns:a16="http://schemas.microsoft.com/office/drawing/2014/main" id="{C0EF1ED5-7CFE-4F49-A629-F4FA3D319935}"/>
              </a:ext>
            </a:extLst>
          </p:cNvPr>
          <p:cNvGraphicFramePr/>
          <p:nvPr>
            <p:extLst>
              <p:ext uri="{D42A27DB-BD31-4B8C-83A1-F6EECF244321}">
                <p14:modId xmlns:p14="http://schemas.microsoft.com/office/powerpoint/2010/main" val="1218112466"/>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7">
            <a:extLst>
              <a:ext uri="{FF2B5EF4-FFF2-40B4-BE49-F238E27FC236}">
                <a16:creationId xmlns:a16="http://schemas.microsoft.com/office/drawing/2014/main" id="{3A5881AF-F6F2-4996-BE62-EA6D127CC48C}"/>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83059"/>
                </a:solidFill>
                <a:latin typeface="Arial Narrow" panose="020B0606020202030204" pitchFamily="34" charset="0"/>
              </a:rPr>
              <a:t>52.1</a:t>
            </a:r>
          </a:p>
        </p:txBody>
      </p:sp>
      <p:sp>
        <p:nvSpPr>
          <p:cNvPr id="29" name="TextBox 23">
            <a:extLst>
              <a:ext uri="{FF2B5EF4-FFF2-40B4-BE49-F238E27FC236}">
                <a16:creationId xmlns:a16="http://schemas.microsoft.com/office/drawing/2014/main" id="{9969048A-F19E-4148-B285-D052A07AC134}"/>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70C0"/>
                </a:solidFill>
                <a:latin typeface="Arial Narrow" panose="020B0606020202030204" pitchFamily="34" charset="0"/>
              </a:rPr>
              <a:t>47.6</a:t>
            </a:r>
          </a:p>
        </p:txBody>
      </p:sp>
      <p:sp>
        <p:nvSpPr>
          <p:cNvPr id="30" name="TextBox 23">
            <a:extLst>
              <a:ext uri="{FF2B5EF4-FFF2-40B4-BE49-F238E27FC236}">
                <a16:creationId xmlns:a16="http://schemas.microsoft.com/office/drawing/2014/main" id="{C8B8D5B8-B41A-440F-99B4-C6ED91D2CA89}"/>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AFE6EF"/>
                </a:solidFill>
                <a:latin typeface="Arial Narrow" panose="020B0606020202030204" pitchFamily="34" charset="0"/>
              </a:rPr>
              <a:t>38.7</a:t>
            </a:r>
          </a:p>
        </p:txBody>
      </p:sp>
      <p:sp>
        <p:nvSpPr>
          <p:cNvPr id="31" name="TextBox 23">
            <a:extLst>
              <a:ext uri="{FF2B5EF4-FFF2-40B4-BE49-F238E27FC236}">
                <a16:creationId xmlns:a16="http://schemas.microsoft.com/office/drawing/2014/main" id="{9A3CB08F-E90A-4D42-A80E-519B621C985C}"/>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45C7DB"/>
                </a:solidFill>
                <a:latin typeface="Arial Narrow" panose="020B0606020202030204" pitchFamily="34" charset="0"/>
              </a:rPr>
              <a:t>45.9</a:t>
            </a:r>
          </a:p>
        </p:txBody>
      </p:sp>
      <p:sp>
        <p:nvSpPr>
          <p:cNvPr id="15" name="TextBox 14">
            <a:extLst>
              <a:ext uri="{FF2B5EF4-FFF2-40B4-BE49-F238E27FC236}">
                <a16:creationId xmlns:a16="http://schemas.microsoft.com/office/drawing/2014/main" id="{4A926F0C-4254-47EF-8568-19534F84DC4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16" name="TextBox 15">
            <a:extLst>
              <a:ext uri="{FF2B5EF4-FFF2-40B4-BE49-F238E27FC236}">
                <a16:creationId xmlns:a16="http://schemas.microsoft.com/office/drawing/2014/main" id="{8936DDB2-76B2-465D-9924-677D807347F0}"/>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17" name="TextBox 16">
            <a:extLst>
              <a:ext uri="{FF2B5EF4-FFF2-40B4-BE49-F238E27FC236}">
                <a16:creationId xmlns:a16="http://schemas.microsoft.com/office/drawing/2014/main" id="{6709039A-1A93-4331-A155-6BFB98438C48}"/>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0" name="TextBox 19">
            <a:extLst>
              <a:ext uri="{FF2B5EF4-FFF2-40B4-BE49-F238E27FC236}">
                <a16:creationId xmlns:a16="http://schemas.microsoft.com/office/drawing/2014/main" id="{25E433F2-7835-466C-9776-3C24C6E48758}"/>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Tree>
    <p:extLst>
      <p:ext uri="{BB962C8B-B14F-4D97-AF65-F5344CB8AC3E}">
        <p14:creationId xmlns:p14="http://schemas.microsoft.com/office/powerpoint/2010/main" val="3581230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7" name="Picture 26" descr="Clinical-conandrum-Logo-2019_dec.png">
            <a:extLst>
              <a:ext uri="{FF2B5EF4-FFF2-40B4-BE49-F238E27FC236}">
                <a16:creationId xmlns:a16="http://schemas.microsoft.com/office/drawing/2014/main" id="{E9B7FF74-EC7B-49FA-9758-A4BFF0F06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79" y="230630"/>
            <a:ext cx="2435894" cy="959496"/>
          </a:xfrm>
          <a:prstGeom prst="rect">
            <a:avLst/>
          </a:prstGeom>
        </p:spPr>
      </p:pic>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Key Messages</a:t>
            </a:r>
          </a:p>
        </p:txBody>
      </p:sp>
      <p:sp>
        <p:nvSpPr>
          <p:cNvPr id="29" name="TextBox 28">
            <a:extLst>
              <a:ext uri="{FF2B5EF4-FFF2-40B4-BE49-F238E27FC236}">
                <a16:creationId xmlns:a16="http://schemas.microsoft.com/office/drawing/2014/main" id="{667D58FC-898D-48CD-B444-6272D9CFC076}"/>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00B0F0"/>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00B0F0"/>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Program Development</a:t>
            </a: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338554"/>
          </a:xfrm>
          <a:prstGeom prst="rect">
            <a:avLst/>
          </a:prstGeom>
        </p:spPr>
        <p:txBody>
          <a:bodyPr wrap="square">
            <a:spAutoFit/>
          </a:bodyPr>
          <a:lstStyle/>
          <a:p>
            <a:pPr algn="ctr"/>
            <a:r>
              <a:rPr lang="en-CA" sz="1600" b="1" dirty="0">
                <a:solidFill>
                  <a:srgbClr val="183059"/>
                </a:solidFill>
                <a:latin typeface="Arial Narrow" panose="020B0606020202030204" pitchFamily="34" charset="0"/>
                <a:cs typeface="Lato"/>
              </a:rPr>
              <a:t>This program has received an educational grant and in-kind support from BMS and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en-CA" sz="3600" b="1" dirty="0">
                <a:solidFill>
                  <a:srgbClr val="1B1A5A"/>
                </a:solidFill>
                <a:latin typeface="Arial Narrow" panose="020B0606020202030204" pitchFamily="34" charset="0"/>
                <a:cs typeface="Aharoni" panose="02010803020104030203" pitchFamily="2" charset="-79"/>
              </a:rPr>
              <a:t>Steering Committee</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B1A5A"/>
                </a:solidFill>
                <a:latin typeface="Arial Narrow" panose="020B0606020202030204" pitchFamily="34" charset="0"/>
                <a:cs typeface="Lato"/>
              </a:rPr>
              <a:t>Sylvain </a:t>
            </a:r>
            <a:r>
              <a:rPr lang="en-US" sz="1200" b="1" dirty="0" err="1">
                <a:solidFill>
                  <a:srgbClr val="1B1A5A"/>
                </a:solidFill>
                <a:latin typeface="Arial Narrow" panose="020B0606020202030204" pitchFamily="34" charset="0"/>
                <a:cs typeface="Lato"/>
              </a:rPr>
              <a:t>Lanthier</a:t>
            </a:r>
            <a:r>
              <a:rPr lang="en-US" sz="1200" b="1" dirty="0">
                <a:solidFill>
                  <a:srgbClr val="1B1A5A"/>
                </a:solidFill>
                <a:latin typeface="Arial Narrow" panose="020B0606020202030204" pitchFamily="34" charset="0"/>
                <a:cs typeface="Lato"/>
              </a:rPr>
              <a:t>,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B1A5A"/>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cs typeface="Lato"/>
              </a:rPr>
              <a:t>Hamilton Ontario</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L. Brent Mitchell,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a:latin typeface="Arial Narrow" panose="020B0606020202030204" pitchFamily="34" charset="0"/>
                <a:cs typeface="Lato"/>
              </a:rPr>
              <a:t>Calgary, Alberta</a:t>
            </a:r>
          </a:p>
          <a:p>
            <a:endParaRPr lang="en-CA" sz="1200" dirty="0">
              <a:latin typeface="Arial Narrow" panose="020B0606020202030204" pitchFamily="34" charset="0"/>
              <a:cs typeface="Lato"/>
            </a:endParaRP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B1A5A"/>
                </a:solidFill>
                <a:latin typeface="Arial Narrow" panose="020B0606020202030204" pitchFamily="34" charset="0"/>
                <a:cs typeface="Lato"/>
              </a:rPr>
              <a:t>Daniel Ngui, MD</a:t>
            </a:r>
            <a:endParaRPr lang="en-CA" sz="1200"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r>
              <a:rPr lang="fr-FR" sz="1200" b="1" dirty="0">
                <a:solidFill>
                  <a:srgbClr val="1B1A5A"/>
                </a:solidFill>
                <a:latin typeface="Arial Narrow" panose="020B0606020202030204" pitchFamily="34" charset="0"/>
                <a:cs typeface="Lato"/>
              </a:rPr>
              <a:t>Isabelle Noiseux, MD</a:t>
            </a:r>
          </a:p>
          <a:p>
            <a:r>
              <a:rPr lang="fr-FR" sz="1200" dirty="0">
                <a:latin typeface="Arial Narrow" panose="020B0606020202030204" pitchFamily="34" charset="0"/>
                <a:cs typeface="Lato"/>
              </a:rPr>
              <a:t>Directrice adjointe à la direction de la formation professionnelle</a:t>
            </a:r>
          </a:p>
          <a:p>
            <a:r>
              <a:rPr lang="fr-FR" sz="1200" dirty="0">
                <a:latin typeface="Arial Narrow" panose="020B0606020202030204" pitchFamily="34" charset="0"/>
                <a:cs typeface="Lato"/>
              </a:rPr>
              <a:t>FMOQ</a:t>
            </a:r>
          </a:p>
          <a:p>
            <a:endParaRPr lang="en-US"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Faisal Rehman, MD</a:t>
            </a:r>
            <a:endParaRPr lang="en-CA" sz="1200" dirty="0">
              <a:latin typeface="Arial Narrow" panose="020B0606020202030204" pitchFamily="34" charset="0"/>
              <a:cs typeface="Lato"/>
            </a:endParaRPr>
          </a:p>
          <a:p>
            <a:r>
              <a:rPr lang="en-CA" sz="1200" dirty="0">
                <a:latin typeface="Arial Narrow" panose="020B0606020202030204" pitchFamily="34" charset="0"/>
                <a:cs typeface="Lato"/>
              </a:rPr>
              <a:t>Professor of Medicine</a:t>
            </a:r>
          </a:p>
          <a:p>
            <a:r>
              <a:rPr lang="en-CA" sz="1200" dirty="0">
                <a:latin typeface="Arial Narrow" panose="020B0606020202030204" pitchFamily="34" charset="0"/>
                <a:cs typeface="Lato"/>
              </a:rPr>
              <a:t>Schulich School of Medicine</a:t>
            </a:r>
          </a:p>
          <a:p>
            <a:r>
              <a:rPr lang="en-CA" sz="1200" dirty="0">
                <a:latin typeface="Arial Narrow" panose="020B0606020202030204" pitchFamily="34" charset="0"/>
                <a:cs typeface="Lato"/>
              </a:rPr>
              <a:t>Western University</a:t>
            </a:r>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5078313"/>
          </a:xfrm>
          <a:prstGeom prst="rect">
            <a:avLst/>
          </a:prstGeom>
          <a:noFill/>
        </p:spPr>
        <p:txBody>
          <a:bodyPr wrap="square" rtlCol="0">
            <a:spAutoFit/>
          </a:bodyPr>
          <a:lstStyle/>
          <a:p>
            <a:r>
              <a:rPr lang="en-US" sz="1200" b="1" dirty="0">
                <a:solidFill>
                  <a:srgbClr val="1B1A5A"/>
                </a:solidFill>
                <a:latin typeface="Arial Narrow" panose="020B0606020202030204" pitchFamily="34" charset="0"/>
                <a:cs typeface="Lato"/>
              </a:rPr>
              <a:t>George </a:t>
            </a:r>
            <a:r>
              <a:rPr lang="en-US" sz="1200" b="1" dirty="0" err="1">
                <a:solidFill>
                  <a:srgbClr val="1B1A5A"/>
                </a:solidFill>
                <a:latin typeface="Arial Narrow" panose="020B0606020202030204" pitchFamily="34" charset="0"/>
                <a:cs typeface="Lato"/>
              </a:rPr>
              <a:t>Honos</a:t>
            </a:r>
            <a:r>
              <a:rPr lang="en-US" sz="1200" b="1" dirty="0">
                <a:solidFill>
                  <a:srgbClr val="1B1A5A"/>
                </a:solidFill>
                <a:latin typeface="Arial Narrow" panose="020B0606020202030204" pitchFamily="34" charset="0"/>
                <a:cs typeface="Lato"/>
              </a:rPr>
              <a:t>, MD</a:t>
            </a:r>
            <a:br>
              <a:rPr lang="en-US" sz="1200" b="1" dirty="0">
                <a:solidFill>
                  <a:srgbClr val="1B1A5A"/>
                </a:solidFill>
                <a:latin typeface="Arial Narrow" panose="020B0606020202030204" pitchFamily="34" charset="0"/>
                <a:cs typeface="Lato"/>
              </a:rPr>
            </a:br>
            <a:r>
              <a:rPr lang="en-US" sz="1200" b="1" dirty="0">
                <a:solidFill>
                  <a:srgbClr val="1B1A5A"/>
                </a:solidFill>
                <a:latin typeface="Arial Narrow" panose="020B0606020202030204" pitchFamily="34" charset="0"/>
                <a:cs typeface="Lato"/>
              </a:rPr>
              <a:t>Clinical Conundrums Program 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US"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106013"/>
          </a:xfrm>
          <a:prstGeom prst="rect">
            <a:avLst/>
          </a:prstGeom>
        </p:spPr>
        <p:txBody>
          <a:bodyPr wrap="square">
            <a:spAutoFit/>
          </a:bodyPr>
          <a:lstStyle/>
          <a:p>
            <a:r>
              <a:rPr lang="en-US" sz="1200" b="1" dirty="0">
                <a:solidFill>
                  <a:srgbClr val="1B1A5A"/>
                </a:solidFill>
                <a:latin typeface="Arial Narrow" panose="020B0606020202030204" pitchFamily="34" charset="0"/>
                <a:cs typeface="Lato"/>
              </a:rPr>
              <a:t>Indy (</a:t>
            </a:r>
            <a:r>
              <a:rPr lang="en-US" sz="1200" b="1" dirty="0" err="1">
                <a:solidFill>
                  <a:srgbClr val="1B1A5A"/>
                </a:solidFill>
                <a:latin typeface="Arial Narrow" panose="020B0606020202030204" pitchFamily="34" charset="0"/>
                <a:cs typeface="Lato"/>
              </a:rPr>
              <a:t>Indraneel</a:t>
            </a:r>
            <a:r>
              <a:rPr lang="en-US" sz="1200" b="1" dirty="0">
                <a:solidFill>
                  <a:srgbClr val="1B1A5A"/>
                </a:solidFill>
                <a:latin typeface="Arial Narrow" panose="020B0606020202030204" pitchFamily="34" charset="0"/>
                <a:cs typeface="Lato"/>
              </a:rPr>
              <a:t>) Ghosh, MD</a:t>
            </a:r>
          </a:p>
          <a:p>
            <a:r>
              <a:rPr lang="en-CA" sz="1200" dirty="0">
                <a:latin typeface="Arial Narrow" panose="020B0606020202030204" pitchFamily="34" charset="0"/>
                <a:cs typeface="Lato"/>
              </a:rPr>
              <a:t>Assistant Clinical Professor, McMaster University  </a:t>
            </a:r>
          </a:p>
          <a:p>
            <a:r>
              <a:rPr lang="en-CA" sz="1200" dirty="0">
                <a:latin typeface="Arial Narrow" panose="020B0606020202030204" pitchFamily="34" charset="0"/>
                <a:cs typeface="Lato"/>
              </a:rPr>
              <a:t>Emergency Physician at Trillium Health Partners</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CA" sz="1200" b="1" dirty="0">
                <a:solidFill>
                  <a:srgbClr val="1B1A5A"/>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r>
              <a:rPr lang="en-US" sz="1200" b="1" dirty="0">
                <a:solidFill>
                  <a:srgbClr val="1B1A5A"/>
                </a:solidFill>
                <a:latin typeface="Arial Narrow" panose="020B0606020202030204" pitchFamily="34" charset="0"/>
                <a:cs typeface="Lato"/>
              </a:rPr>
              <a:t>Jeffrey Habert, MD</a:t>
            </a:r>
            <a:endParaRPr lang="en-CA" sz="1200" b="1" dirty="0">
              <a:solidFill>
                <a:srgbClr val="1B1A5A"/>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linical-conandrum-Logo-2019_dec.png">
            <a:extLst>
              <a:ext uri="{FF2B5EF4-FFF2-40B4-BE49-F238E27FC236}">
                <a16:creationId xmlns:a16="http://schemas.microsoft.com/office/drawing/2014/main" id="{EA738E95-0BD9-4A68-A117-643C74F68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16" y="202324"/>
            <a:ext cx="1849086" cy="728353"/>
          </a:xfrm>
          <a:prstGeom prst="rect">
            <a:avLst/>
          </a:prstGeom>
        </p:spPr>
      </p:pic>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787219"/>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66854" y="190719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645918" y="1864723"/>
            <a:ext cx="7231228" cy="1015663"/>
          </a:xfrm>
          <a:prstGeom prst="rect">
            <a:avLst/>
          </a:prstGeom>
          <a:noFill/>
        </p:spPr>
        <p:txBody>
          <a:bodyPr wrap="square" rtlCol="0">
            <a:spAutoFit/>
          </a:bodyPr>
          <a:lstStyle/>
          <a:p>
            <a:pPr lvl="0"/>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13" name="TextBox 12">
            <a:extLst>
              <a:ext uri="{FF2B5EF4-FFF2-40B4-BE49-F238E27FC236}">
                <a16:creationId xmlns:a16="http://schemas.microsoft.com/office/drawing/2014/main" id="{B3E2E79C-6F84-4E28-8017-986AD1C3AEF8}"/>
              </a:ext>
            </a:extLst>
          </p:cNvPr>
          <p:cNvSpPr txBox="1"/>
          <p:nvPr/>
        </p:nvSpPr>
        <p:spPr>
          <a:xfrm>
            <a:off x="0" y="3272503"/>
            <a:ext cx="9144000" cy="118872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lowchart: Connector 13">
            <a:extLst>
              <a:ext uri="{FF2B5EF4-FFF2-40B4-BE49-F238E27FC236}">
                <a16:creationId xmlns:a16="http://schemas.microsoft.com/office/drawing/2014/main" id="{5DEBD901-B2F7-4756-9A7B-C81C990C7BF4}"/>
              </a:ext>
            </a:extLst>
          </p:cNvPr>
          <p:cNvSpPr/>
          <p:nvPr/>
        </p:nvSpPr>
        <p:spPr>
          <a:xfrm>
            <a:off x="266854" y="3399657"/>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BF0CAC9A-DC9D-447A-BAEA-DE6EF6920E15}"/>
              </a:ext>
            </a:extLst>
          </p:cNvPr>
          <p:cNvSpPr txBox="1"/>
          <p:nvPr/>
        </p:nvSpPr>
        <p:spPr>
          <a:xfrm>
            <a:off x="1665866" y="3510775"/>
            <a:ext cx="6993522" cy="707886"/>
          </a:xfrm>
          <a:prstGeom prst="rect">
            <a:avLst/>
          </a:prstGeom>
          <a:noFill/>
        </p:spPr>
        <p:txBody>
          <a:bodyPr wrap="square" rtlCol="0">
            <a:spAutoFit/>
          </a:bodyPr>
          <a:lstStyle/>
          <a:p>
            <a:pPr lvl="0"/>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17" name="TextBox 16">
            <a:extLst>
              <a:ext uri="{FF2B5EF4-FFF2-40B4-BE49-F238E27FC236}">
                <a16:creationId xmlns:a16="http://schemas.microsoft.com/office/drawing/2014/main" id="{4BBC86C0-712B-4C83-9A03-958BB38AE88F}"/>
              </a:ext>
            </a:extLst>
          </p:cNvPr>
          <p:cNvSpPr txBox="1"/>
          <p:nvPr/>
        </p:nvSpPr>
        <p:spPr>
          <a:xfrm>
            <a:off x="0" y="4752976"/>
            <a:ext cx="9144000" cy="1097280"/>
          </a:xfrm>
          <a:prstGeom prst="rect">
            <a:avLst/>
          </a:prstGeom>
          <a:solidFill>
            <a:srgbClr val="254A87"/>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lowchart: Connector 17">
            <a:extLst>
              <a:ext uri="{FF2B5EF4-FFF2-40B4-BE49-F238E27FC236}">
                <a16:creationId xmlns:a16="http://schemas.microsoft.com/office/drawing/2014/main" id="{270C6EDC-9A9B-4AFC-B831-3BDC810AFB50}"/>
              </a:ext>
            </a:extLst>
          </p:cNvPr>
          <p:cNvSpPr/>
          <p:nvPr/>
        </p:nvSpPr>
        <p:spPr>
          <a:xfrm>
            <a:off x="266854" y="4834848"/>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9" name="TextBox 18">
            <a:extLst>
              <a:ext uri="{FF2B5EF4-FFF2-40B4-BE49-F238E27FC236}">
                <a16:creationId xmlns:a16="http://schemas.microsoft.com/office/drawing/2014/main" id="{A87FB2AC-7EB1-40F9-92BE-9C8AFAB2ECE5}"/>
              </a:ext>
            </a:extLst>
          </p:cNvPr>
          <p:cNvSpPr txBox="1"/>
          <p:nvPr/>
        </p:nvSpPr>
        <p:spPr>
          <a:xfrm>
            <a:off x="1645918" y="4792380"/>
            <a:ext cx="7231228" cy="1015663"/>
          </a:xfrm>
          <a:prstGeom prst="rect">
            <a:avLst/>
          </a:prstGeom>
          <a:noFill/>
        </p:spPr>
        <p:txBody>
          <a:bodyPr wrap="square" rtlCol="0">
            <a:spAutoFit/>
          </a:bodyPr>
          <a:lstStyle/>
          <a:p>
            <a:pPr lvl="0"/>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Learning Objectives</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227839"/>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B6B75-B04D-4D1A-BD2D-89B1162CCAF9}"/>
              </a:ext>
            </a:extLst>
          </p:cNvPr>
          <p:cNvSpPr/>
          <p:nvPr/>
        </p:nvSpPr>
        <p:spPr>
          <a:xfrm>
            <a:off x="194761" y="2112463"/>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0468"/>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16707"/>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8" name="Picture 7" descr="Clinical-conandrum-Logo-2019_dec.png">
            <a:extLst>
              <a:ext uri="{FF2B5EF4-FFF2-40B4-BE49-F238E27FC236}">
                <a16:creationId xmlns:a16="http://schemas.microsoft.com/office/drawing/2014/main" id="{3B30561C-0ECA-45BF-A379-C32A6EEA2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496" y="605436"/>
            <a:ext cx="3081293" cy="1213718"/>
          </a:xfrm>
          <a:prstGeom prst="rect">
            <a:avLst/>
          </a:prstGeom>
        </p:spPr>
      </p:pic>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0468"/>
            <a:ext cx="8491991" cy="3755273"/>
          </a:xfrm>
        </p:spPr>
        <p:txBody>
          <a:bodyPr>
            <a:normAutofit/>
          </a:bodyPr>
          <a:lstStyle/>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183059"/>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pic>
        <p:nvPicPr>
          <p:cNvPr id="20" name="Picture 19" descr="A close up of a logo&#10;&#10;Description automatically generated">
            <a:extLst>
              <a:ext uri="{FF2B5EF4-FFF2-40B4-BE49-F238E27FC236}">
                <a16:creationId xmlns:a16="http://schemas.microsoft.com/office/drawing/2014/main" id="{82FA734D-37B9-488C-8FBC-A6546E347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085940">
            <a:off x="438272" y="-255841"/>
            <a:ext cx="2021985" cy="2508666"/>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420620"/>
            <a:ext cx="7660180" cy="230832"/>
          </a:xfrm>
          <a:prstGeom prst="rect">
            <a:avLst/>
          </a:prstGeom>
        </p:spPr>
        <p:txBody>
          <a:bodyPr wrap="square">
            <a:spAutoFit/>
          </a:bodyPr>
          <a:lstStyle/>
          <a:p>
            <a:r>
              <a:rPr lang="en-US" sz="900" dirty="0">
                <a:solidFill>
                  <a:schemeClr val="bg1"/>
                </a:solidFill>
                <a:latin typeface="Arial Narrow" panose="020B0606020202030204" pitchFamily="34" charset="0"/>
              </a:rPr>
              <a:t>Canadian Journal of Cardiology 34 (2018) 1412e1425</a:t>
            </a:r>
            <a:endParaRPr lang="fr-CA" sz="9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829CB5E5-CCEB-4E9B-9901-F85CB049F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35868">
            <a:off x="-156756" y="1409167"/>
            <a:ext cx="1894113" cy="2162230"/>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011196"/>
            <a:ext cx="9144000" cy="84680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2A46632C-5180-4D30-8DAD-82619CA3B15A}"/>
              </a:ext>
            </a:extLst>
          </p:cNvPr>
          <p:cNvSpPr/>
          <p:nvPr/>
        </p:nvSpPr>
        <p:spPr>
          <a:xfrm>
            <a:off x="161924" y="6126720"/>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13E2A0AA-56BB-4A37-AD81-7937428E7838}"/>
              </a:ext>
            </a:extLst>
          </p:cNvPr>
          <p:cNvCxnSpPr/>
          <p:nvPr/>
        </p:nvCxnSpPr>
        <p:spPr>
          <a:xfrm flipV="1">
            <a:off x="-6448" y="135227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Clinical-conandrum-Logo-2019_dec.png">
            <a:extLst>
              <a:ext uri="{FF2B5EF4-FFF2-40B4-BE49-F238E27FC236}">
                <a16:creationId xmlns:a16="http://schemas.microsoft.com/office/drawing/2014/main" id="{90382712-029F-4802-960C-40EDD8671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181" y="229237"/>
            <a:ext cx="2435894" cy="959496"/>
          </a:xfrm>
          <a:prstGeom prst="rect">
            <a:avLst/>
          </a:prstGeom>
        </p:spPr>
      </p:pic>
      <p:sp>
        <p:nvSpPr>
          <p:cNvPr id="18" name="Rectangle 17">
            <a:extLst>
              <a:ext uri="{FF2B5EF4-FFF2-40B4-BE49-F238E27FC236}">
                <a16:creationId xmlns:a16="http://schemas.microsoft.com/office/drawing/2014/main" id="{D5C0925D-36EF-466D-930E-4E7DBC59FF8E}"/>
              </a:ext>
            </a:extLst>
          </p:cNvPr>
          <p:cNvSpPr/>
          <p:nvPr/>
        </p:nvSpPr>
        <p:spPr>
          <a:xfrm>
            <a:off x="161925" y="164720"/>
            <a:ext cx="5864121"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The “CCS Algorithm” (CHADS-65)  for OAC Therapy in AF </a:t>
            </a:r>
          </a:p>
        </p:txBody>
      </p:sp>
      <p:pic>
        <p:nvPicPr>
          <p:cNvPr id="3" name="Picture 2">
            <a:extLst>
              <a:ext uri="{FF2B5EF4-FFF2-40B4-BE49-F238E27FC236}">
                <a16:creationId xmlns:a16="http://schemas.microsoft.com/office/drawing/2014/main" id="{C8050550-BC44-4FB3-91B6-CA54338C19CA}"/>
              </a:ext>
            </a:extLst>
          </p:cNvPr>
          <p:cNvPicPr>
            <a:picLocks noChangeAspect="1"/>
          </p:cNvPicPr>
          <p:nvPr/>
        </p:nvPicPr>
        <p:blipFill>
          <a:blip r:embed="rId5"/>
          <a:stretch>
            <a:fillRect/>
          </a:stretch>
        </p:blipFill>
        <p:spPr>
          <a:xfrm>
            <a:off x="161924" y="2362425"/>
            <a:ext cx="5020781" cy="3671446"/>
          </a:xfrm>
          <a:prstGeom prst="rect">
            <a:avLst/>
          </a:prstGeom>
        </p:spPr>
      </p:pic>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091103" y="5660686"/>
            <a:ext cx="750084" cy="746371"/>
          </a:xfrm>
          <a:prstGeom prst="rect">
            <a:avLst/>
          </a:prstGeom>
        </p:spPr>
      </p:pic>
      <p:pic>
        <p:nvPicPr>
          <p:cNvPr id="32" name="Picture 31">
            <a:extLst>
              <a:ext uri="{FF2B5EF4-FFF2-40B4-BE49-F238E27FC236}">
                <a16:creationId xmlns:a16="http://schemas.microsoft.com/office/drawing/2014/main" id="{1C60B6BA-B463-41E6-8634-D28D3956C5CB}"/>
              </a:ext>
            </a:extLst>
          </p:cNvPr>
          <p:cNvPicPr>
            <a:picLocks noChangeAspect="1"/>
          </p:cNvPicPr>
          <p:nvPr/>
        </p:nvPicPr>
        <p:blipFill>
          <a:blip r:embed="rId8"/>
          <a:stretch>
            <a:fillRect/>
          </a:stretch>
        </p:blipFill>
        <p:spPr>
          <a:xfrm>
            <a:off x="6026046" y="1498966"/>
            <a:ext cx="2693663" cy="4144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15273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ELIQUIS">
    <a:dk1>
      <a:srgbClr val="575756"/>
    </a:dk1>
    <a:lt1>
      <a:srgbClr val="EFF5F8"/>
    </a:lt1>
    <a:dk2>
      <a:srgbClr val="00619D"/>
    </a:dk2>
    <a:lt2>
      <a:srgbClr val="FFFFFF"/>
    </a:lt2>
    <a:accent1>
      <a:srgbClr val="90B649"/>
    </a:accent1>
    <a:accent2>
      <a:srgbClr val="4CAFE3"/>
    </a:accent2>
    <a:accent3>
      <a:srgbClr val="749ACC"/>
    </a:accent3>
    <a:accent4>
      <a:srgbClr val="ECEEEF"/>
    </a:accent4>
    <a:accent5>
      <a:srgbClr val="8FDCF4"/>
    </a:accent5>
    <a:accent6>
      <a:srgbClr val="B5D597"/>
    </a:accent6>
    <a:hlink>
      <a:srgbClr val="00619D"/>
    </a:hlink>
    <a:folHlink>
      <a:srgbClr val="90B64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15268</TotalTime>
  <Words>5656</Words>
  <Application>Microsoft Office PowerPoint</Application>
  <PresentationFormat>On-screen Show (4:3)</PresentationFormat>
  <Paragraphs>722</Paragraphs>
  <Slides>41</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Agency FB</vt:lpstr>
      <vt:lpstr>Arial</vt:lpstr>
      <vt:lpstr>Arial Narrow</vt:lpstr>
      <vt:lpstr>Calibri</vt:lpstr>
      <vt:lpstr>Candara</vt:lpstr>
      <vt:lpstr>Lato</vt:lpstr>
      <vt:lpstr>Open Sans</vt:lpstr>
      <vt:lpstr>Segoe Print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120</cp:revision>
  <dcterms:created xsi:type="dcterms:W3CDTF">2019-01-22T21:40:24Z</dcterms:created>
  <dcterms:modified xsi:type="dcterms:W3CDTF">2019-05-08T17:55:59Z</dcterms:modified>
</cp:coreProperties>
</file>